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61" r:id="rId2"/>
    <p:sldId id="262" r:id="rId3"/>
    <p:sldId id="260" r:id="rId4"/>
    <p:sldId id="257" r:id="rId5"/>
    <p:sldId id="258" r:id="rId6"/>
    <p:sldId id="290" r:id="rId7"/>
    <p:sldId id="291" r:id="rId8"/>
    <p:sldId id="292" r:id="rId9"/>
    <p:sldId id="293" r:id="rId10"/>
    <p:sldId id="294" r:id="rId11"/>
    <p:sldId id="284" r:id="rId12"/>
    <p:sldId id="263" r:id="rId13"/>
    <p:sldId id="285" r:id="rId14"/>
    <p:sldId id="264" r:id="rId15"/>
    <p:sldId id="266" r:id="rId16"/>
    <p:sldId id="286" r:id="rId17"/>
    <p:sldId id="287" r:id="rId18"/>
    <p:sldId id="288" r:id="rId19"/>
    <p:sldId id="267" r:id="rId20"/>
    <p:sldId id="281" r:id="rId21"/>
    <p:sldId id="295" r:id="rId22"/>
    <p:sldId id="296" r:id="rId23"/>
    <p:sldId id="270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534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87D596-1CC7-4F1A-89C6-7A0B08EB5667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CF2E93-E1EE-4229-B31F-6480558256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850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9FAF74-2407-4E1A-A5E0-A5A354CA0415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F578A-9524-4E77-8B74-F8D8D642EF30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FA7E57A-2879-4075-BB91-DD79806933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F578A-9524-4E77-8B74-F8D8D642EF30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7E57A-2879-4075-BB91-DD79806933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F578A-9524-4E77-8B74-F8D8D642EF30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7E57A-2879-4075-BB91-DD79806933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F578A-9524-4E77-8B74-F8D8D642EF30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FA7E57A-2879-4075-BB91-DD79806933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F578A-9524-4E77-8B74-F8D8D642EF30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7E57A-2879-4075-BB91-DD79806933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F578A-9524-4E77-8B74-F8D8D642EF30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7E57A-2879-4075-BB91-DD79806933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F578A-9524-4E77-8B74-F8D8D642EF30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FA7E57A-2879-4075-BB91-DD79806933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F578A-9524-4E77-8B74-F8D8D642EF30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7E57A-2879-4075-BB91-DD79806933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F578A-9524-4E77-8B74-F8D8D642EF30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7E57A-2879-4075-BB91-DD79806933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F578A-9524-4E77-8B74-F8D8D642EF30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7E57A-2879-4075-BB91-DD79806933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F578A-9524-4E77-8B74-F8D8D642EF30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7E57A-2879-4075-BB91-DD79806933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AAF578A-9524-4E77-8B74-F8D8D642EF30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FA7E57A-2879-4075-BB91-DD79806933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hyperlink" Target="http://www.encyclopaedia-russia.ru/document/other_articles/310710/economic_reforms/03_big.gif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hyperlink" Target="http://www.encyclopaedia-russia.ru/document/other_articles/310710/economic_reforms/04_big.gif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hyperlink" Target="http://www.encyclopaedia-russia.ru/document/other_articles/310710/economic_reforms/05_big.gif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8195" name="Содержимое 3" descr="прилаавки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332656"/>
            <a:ext cx="9036497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Задание 4.   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Используя рабочий лист 3 проанализируйте варианты экономических реформ, которые существовали осенью 1991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года по следующей схеме: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А) темп реформ;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Б) роль государства;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В) уровень власти;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Г) отношение к приватизации;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Д) социальные гарантии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564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strf.ru/Attachment.aspx?Id=104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13"/>
            <a:ext cx="3201199" cy="516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5589240"/>
            <a:ext cx="2593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Л. Абалкин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http://kilouma.ru/safia/putin-vladimir-vladimirovich-predsedatele-partii-edinaya-rossi/1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199" y="-21804"/>
            <a:ext cx="3374752" cy="517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19872" y="5589240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Г. Явлинский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6" descr="http://static1.repo.aif.ru/1/13/108895/1b3994a9e1f801faa9892347be6422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293" y="6813"/>
            <a:ext cx="2938707" cy="514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75952" y="5589240"/>
            <a:ext cx="2422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Е. Гайдар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09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2" name="Rectangle 6"/>
          <p:cNvSpPr>
            <a:spLocks noChangeArrowheads="1"/>
          </p:cNvSpPr>
          <p:nvPr/>
        </p:nvSpPr>
        <p:spPr bwMode="auto">
          <a:xfrm>
            <a:off x="3203848" y="1988840"/>
            <a:ext cx="5688756" cy="86409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28 октября 1991 г.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- V съезд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народных депутатов 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Б.Н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. Ельцин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- программа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перехода к рынку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32103" name="Rectangle 7"/>
          <p:cNvSpPr>
            <a:spLocks noChangeArrowheads="1"/>
          </p:cNvSpPr>
          <p:nvPr/>
        </p:nvSpPr>
        <p:spPr bwMode="auto">
          <a:xfrm>
            <a:off x="3275856" y="3429000"/>
            <a:ext cx="2232248" cy="792162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Либерализация</a:t>
            </a:r>
          </a:p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цен и торговли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32104" name="Rectangle 8"/>
          <p:cNvSpPr>
            <a:spLocks noChangeArrowheads="1"/>
          </p:cNvSpPr>
          <p:nvPr/>
        </p:nvSpPr>
        <p:spPr bwMode="auto">
          <a:xfrm>
            <a:off x="6516216" y="3429000"/>
            <a:ext cx="2304256" cy="792162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Конвертируемость</a:t>
            </a:r>
          </a:p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 рубля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32105" name="Rectangle 9"/>
          <p:cNvSpPr>
            <a:spLocks noChangeArrowheads="1"/>
          </p:cNvSpPr>
          <p:nvPr/>
        </p:nvSpPr>
        <p:spPr bwMode="auto">
          <a:xfrm>
            <a:off x="5148064" y="4725144"/>
            <a:ext cx="1872208" cy="504056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Приватизация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467544" y="188640"/>
            <a:ext cx="8208912" cy="576064"/>
          </a:xfrm>
          <a:prstGeom prst="rect">
            <a:avLst/>
          </a:prstGeom>
          <a:solidFill>
            <a:srgbClr val="990033"/>
          </a:solidFill>
          <a:ln w="762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dirty="0" smtClean="0">
                <a:solidFill>
                  <a:srgbClr val="FFCC00"/>
                </a:solidFill>
                <a:latin typeface="+mj-lt"/>
              </a:rPr>
              <a:t>1. От советской экономической системы к рынку.</a:t>
            </a:r>
            <a:endParaRPr lang="ru-RU" sz="2800" b="1" dirty="0">
              <a:solidFill>
                <a:srgbClr val="FFCC00"/>
              </a:solidFill>
              <a:latin typeface="+mj-lt"/>
            </a:endParaRPr>
          </a:p>
        </p:txBody>
      </p:sp>
      <p:pic>
        <p:nvPicPr>
          <p:cNvPr id="17" name="Рисунок 16" descr="Рисунок11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340768"/>
            <a:ext cx="2787021" cy="3960440"/>
          </a:xfrm>
          <a:prstGeom prst="rect">
            <a:avLst/>
          </a:prstGeom>
        </p:spPr>
      </p:pic>
      <p:sp>
        <p:nvSpPr>
          <p:cNvPr id="18" name="Line 5"/>
          <p:cNvSpPr>
            <a:spLocks noChangeShapeType="1"/>
          </p:cNvSpPr>
          <p:nvPr/>
        </p:nvSpPr>
        <p:spPr bwMode="auto">
          <a:xfrm flipH="1">
            <a:off x="4211960" y="2852936"/>
            <a:ext cx="648072" cy="576064"/>
          </a:xfrm>
          <a:prstGeom prst="line">
            <a:avLst/>
          </a:prstGeom>
          <a:noFill/>
          <a:ln w="63500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" name="Line 5"/>
          <p:cNvSpPr>
            <a:spLocks noChangeShapeType="1"/>
          </p:cNvSpPr>
          <p:nvPr/>
        </p:nvSpPr>
        <p:spPr bwMode="auto">
          <a:xfrm>
            <a:off x="6012160" y="2852936"/>
            <a:ext cx="0" cy="1872208"/>
          </a:xfrm>
          <a:prstGeom prst="line">
            <a:avLst/>
          </a:prstGeom>
          <a:noFill/>
          <a:ln w="63500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" name="Line 5"/>
          <p:cNvSpPr>
            <a:spLocks noChangeShapeType="1"/>
          </p:cNvSpPr>
          <p:nvPr/>
        </p:nvSpPr>
        <p:spPr bwMode="auto">
          <a:xfrm>
            <a:off x="7092280" y="2852936"/>
            <a:ext cx="576064" cy="576064"/>
          </a:xfrm>
          <a:prstGeom prst="line">
            <a:avLst/>
          </a:prstGeom>
          <a:noFill/>
          <a:ln w="63500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539552" y="5517232"/>
            <a:ext cx="2160240" cy="864096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Борис Николаевич</a:t>
            </a:r>
          </a:p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Ельцин, </a:t>
            </a:r>
          </a:p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Президент РСФСР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2" grpId="0" animBg="1"/>
      <p:bldP spid="132103" grpId="0" animBg="1"/>
      <p:bldP spid="132104" grpId="0" animBg="1"/>
      <p:bldP spid="132105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neteye.ru/uploads/images/topic/2014/12/22/e5434c6b8f_1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49" y="0"/>
            <a:ext cx="91821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cs620020.vk.me/v620020098/1f82/_ASWF_8Yhp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24" y="12809"/>
            <a:ext cx="9165424" cy="688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imgcdn.luxnet.ua/zaxid/resources/photos/news/606x411_DIR/201411/1331090.jpg?2015121702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548" y="-10036"/>
            <a:ext cx="9191497" cy="690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ic.pics.livejournal.com/kleomen/12970488/558411/558411_6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549" y="-24064"/>
            <a:ext cx="9176039" cy="688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s54.radikal.ru/i143/1209/1d/85a37441c72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548" y="-26097"/>
            <a:ext cx="9192699" cy="692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static.gazeta.ua/img/cache/gallery/574/574084_17_w_100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548" y="-29744"/>
            <a:ext cx="9157407" cy="688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67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6" name="Rectangle 6"/>
          <p:cNvSpPr>
            <a:spLocks noChangeArrowheads="1"/>
          </p:cNvSpPr>
          <p:nvPr/>
        </p:nvSpPr>
        <p:spPr bwMode="auto">
          <a:xfrm>
            <a:off x="6084169" y="5661249"/>
            <a:ext cx="2592288" cy="792088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Егор Тимурович Гайдар, </a:t>
            </a:r>
          </a:p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вице-премьер </a:t>
            </a:r>
          </a:p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Правительства РСФСР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127" name="Rectangle 7"/>
          <p:cNvSpPr>
            <a:spLocks noChangeArrowheads="1"/>
          </p:cNvSpPr>
          <p:nvPr/>
        </p:nvSpPr>
        <p:spPr bwMode="auto">
          <a:xfrm>
            <a:off x="179512" y="1268760"/>
            <a:ext cx="5400675" cy="719906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Ш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оковая терапия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– экономические реформы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начала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90-х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гг. в России</a:t>
            </a:r>
          </a:p>
        </p:txBody>
      </p:sp>
      <p:sp>
        <p:nvSpPr>
          <p:cNvPr id="133128" name="Rectangle 8"/>
          <p:cNvSpPr>
            <a:spLocks noChangeArrowheads="1"/>
          </p:cNvSpPr>
          <p:nvPr/>
        </p:nvSpPr>
        <p:spPr bwMode="auto">
          <a:xfrm>
            <a:off x="179512" y="2852936"/>
            <a:ext cx="5400675" cy="1584772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Январь 1992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– введение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свободных,  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не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регулируемых государством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цен.</a:t>
            </a:r>
          </a:p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Ожидание роста цен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в 3 раза. 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увеличение зарплаты бюджетников на 70%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3129" name="Rectangle 9"/>
          <p:cNvSpPr>
            <a:spLocks noChangeArrowheads="1"/>
          </p:cNvSpPr>
          <p:nvPr/>
        </p:nvSpPr>
        <p:spPr bwMode="auto">
          <a:xfrm>
            <a:off x="539552" y="5445224"/>
            <a:ext cx="4752528" cy="864096"/>
          </a:xfrm>
          <a:prstGeom prst="rect">
            <a:avLst/>
          </a:prstGeom>
          <a:solidFill>
            <a:srgbClr val="FFCCCC">
              <a:alpha val="81961"/>
            </a:srgbClr>
          </a:solidFill>
          <a:ln w="9525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Цены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выросли сразу в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10-12 раз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, </a:t>
            </a:r>
          </a:p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концу 1992 г. -  в среднем в 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25 раз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2915816" y="4437112"/>
            <a:ext cx="0" cy="1008112"/>
          </a:xfrm>
          <a:prstGeom prst="line">
            <a:avLst/>
          </a:prstGeom>
          <a:noFill/>
          <a:ln w="63500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627784" y="260648"/>
            <a:ext cx="3888432" cy="576262"/>
          </a:xfrm>
          <a:prstGeom prst="rect">
            <a:avLst/>
          </a:prstGeom>
          <a:solidFill>
            <a:srgbClr val="990033"/>
          </a:solidFill>
          <a:ln w="762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FFCC00"/>
                </a:solidFill>
                <a:latin typeface="+mj-lt"/>
              </a:rPr>
              <a:t>2</a:t>
            </a:r>
            <a:r>
              <a:rPr lang="ru-RU" sz="2800" b="1" dirty="0" smtClean="0">
                <a:solidFill>
                  <a:srgbClr val="FFCC00"/>
                </a:solidFill>
                <a:latin typeface="+mj-lt"/>
              </a:rPr>
              <a:t>. «Шоковая терапия».</a:t>
            </a:r>
            <a:endParaRPr lang="ru-RU" sz="2800" b="1" dirty="0">
              <a:solidFill>
                <a:srgbClr val="FFCC00"/>
              </a:solidFill>
              <a:latin typeface="+mj-lt"/>
            </a:endParaRPr>
          </a:p>
        </p:txBody>
      </p:sp>
      <p:pic>
        <p:nvPicPr>
          <p:cNvPr id="12" name="Picture 40" descr="ag00029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700808"/>
            <a:ext cx="1329349" cy="105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Содержимое 6" descr="гайдар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96136" y="1052736"/>
            <a:ext cx="3112767" cy="444681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6" grpId="0" animBg="1"/>
      <p:bldP spid="133127" grpId="0" animBg="1"/>
      <p:bldP spid="133128" grpId="0" animBg="1"/>
      <p:bldP spid="133129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Rectangle 3"/>
          <p:cNvSpPr>
            <a:spLocks noChangeArrowheads="1"/>
          </p:cNvSpPr>
          <p:nvPr/>
        </p:nvSpPr>
        <p:spPr bwMode="auto">
          <a:xfrm>
            <a:off x="5364088" y="1052736"/>
            <a:ext cx="3528392" cy="504056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обесценивание денежных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в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кладов 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415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4990999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4154" name="Rectangle 10"/>
          <p:cNvSpPr>
            <a:spLocks noChangeArrowheads="1"/>
          </p:cNvSpPr>
          <p:nvPr/>
        </p:nvSpPr>
        <p:spPr bwMode="auto">
          <a:xfrm>
            <a:off x="5364088" y="1916832"/>
            <a:ext cx="3528392" cy="504056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снижение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 жизненного уровня населения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4155" name="Rectangle 11"/>
          <p:cNvSpPr>
            <a:spLocks noChangeArrowheads="1"/>
          </p:cNvSpPr>
          <p:nvPr/>
        </p:nvSpPr>
        <p:spPr bwMode="auto">
          <a:xfrm>
            <a:off x="5364088" y="3501008"/>
            <a:ext cx="3528392" cy="503609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м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ассовая безработица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 (особенно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в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ВПК)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4157" name="Rectangle 13"/>
          <p:cNvSpPr>
            <a:spLocks noChangeArrowheads="1"/>
          </p:cNvSpPr>
          <p:nvPr/>
        </p:nvSpPr>
        <p:spPr bwMode="auto">
          <a:xfrm>
            <a:off x="5364088" y="4293096"/>
            <a:ext cx="3493591" cy="504056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п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адение бюджетных 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поступлений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627784" y="260648"/>
            <a:ext cx="3888432" cy="576262"/>
          </a:xfrm>
          <a:prstGeom prst="rect">
            <a:avLst/>
          </a:prstGeom>
          <a:solidFill>
            <a:srgbClr val="990033"/>
          </a:solidFill>
          <a:ln w="762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FFCC00"/>
                </a:solidFill>
                <a:latin typeface="+mj-lt"/>
              </a:rPr>
              <a:t>2</a:t>
            </a:r>
            <a:r>
              <a:rPr lang="ru-RU" sz="2800" b="1" dirty="0" smtClean="0">
                <a:solidFill>
                  <a:srgbClr val="FFCC00"/>
                </a:solidFill>
                <a:latin typeface="+mj-lt"/>
              </a:rPr>
              <a:t>. «Шоковая терапия».</a:t>
            </a:r>
            <a:endParaRPr lang="ru-RU" sz="2800" b="1" dirty="0">
              <a:solidFill>
                <a:srgbClr val="FFCC00"/>
              </a:solidFill>
              <a:latin typeface="+mj-lt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5364088" y="2708920"/>
            <a:ext cx="3528392" cy="504056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 закрытие отечественных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 предприятий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403648" y="5373216"/>
            <a:ext cx="6048672" cy="864096"/>
          </a:xfrm>
          <a:prstGeom prst="rect">
            <a:avLst/>
          </a:prstGeom>
          <a:solidFill>
            <a:srgbClr val="FFCCCC">
              <a:alpha val="81961"/>
            </a:srgbClr>
          </a:solidFill>
          <a:ln w="9525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Социальная цена первого года радикальных </a:t>
            </a:r>
          </a:p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экономических реформ оказалась высокой.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7" grpId="0" animBg="1"/>
      <p:bldP spid="134154" grpId="0" animBg="1"/>
      <p:bldP spid="134155" grpId="0" animBg="1"/>
      <p:bldP spid="134157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инамика реальной начисленной заработной платы в России в 1991—2008 годах, в % к уровню 1991 года">
            <a:hlinkClick r:id="rId2" tooltip="&quot;Динамика реальной начисленной заработной платы в России в 1991—2008 годах, в % к уровню 1991 года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951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редняя продолжительность жизни в России в 1990—2009 годах">
            <a:hlinkClick r:id="rId2" tooltip="&quot;Средняя продолжительность жизни в России в 1990—2009 годах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589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инамика числа тяжких и особо тяжких преступлений в России в 1992—2010 годах, в тысячах">
            <a:hlinkClick r:id="rId2" tooltip="&quot;Динамика числа тяжких и особо тяжких преступлений в России в 1992—2010 годах, в тысячах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58" y="-6769"/>
            <a:ext cx="9152058" cy="68647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820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2" name="Rectangle 4"/>
          <p:cNvSpPr>
            <a:spLocks noChangeArrowheads="1"/>
          </p:cNvSpPr>
          <p:nvPr/>
        </p:nvSpPr>
        <p:spPr bwMode="auto">
          <a:xfrm>
            <a:off x="4139952" y="1052736"/>
            <a:ext cx="4825231" cy="7207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Формирование слоя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собственников – </a:t>
            </a:r>
          </a:p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в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ажная задача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экономической реформы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35173" name="Line 5"/>
          <p:cNvSpPr>
            <a:spLocks noChangeShapeType="1"/>
          </p:cNvSpPr>
          <p:nvPr/>
        </p:nvSpPr>
        <p:spPr bwMode="auto">
          <a:xfrm>
            <a:off x="6588224" y="1772816"/>
            <a:ext cx="0" cy="360363"/>
          </a:xfrm>
          <a:prstGeom prst="line">
            <a:avLst/>
          </a:prstGeom>
          <a:noFill/>
          <a:ln w="63500">
            <a:solidFill>
              <a:schemeClr val="accent3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5174" name="Rectangle 6"/>
          <p:cNvSpPr>
            <a:spLocks noChangeArrowheads="1"/>
          </p:cNvSpPr>
          <p:nvPr/>
        </p:nvSpPr>
        <p:spPr bwMode="auto">
          <a:xfrm>
            <a:off x="4932040" y="2132856"/>
            <a:ext cx="3240658" cy="648072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Осень 1992 –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приватизация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987824" y="260648"/>
            <a:ext cx="3168352" cy="576262"/>
          </a:xfrm>
          <a:prstGeom prst="rect">
            <a:avLst/>
          </a:prstGeom>
          <a:solidFill>
            <a:srgbClr val="990033"/>
          </a:solidFill>
          <a:ln w="762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dirty="0" smtClean="0">
                <a:solidFill>
                  <a:srgbClr val="FFCC00"/>
                </a:solidFill>
                <a:latin typeface="+mj-lt"/>
              </a:rPr>
              <a:t>3. Приватизация.</a:t>
            </a:r>
            <a:endParaRPr lang="ru-RU" sz="2800" b="1" dirty="0">
              <a:solidFill>
                <a:srgbClr val="FFCC00"/>
              </a:solidFill>
              <a:latin typeface="+mj-lt"/>
            </a:endParaRPr>
          </a:p>
        </p:txBody>
      </p:sp>
      <p:pic>
        <p:nvPicPr>
          <p:cNvPr id="15" name="Picture 8" descr="5"/>
          <p:cNvPicPr>
            <a:picLocks noChangeAspect="1" noChangeArrowheads="1"/>
          </p:cNvPicPr>
          <p:nvPr/>
        </p:nvPicPr>
        <p:blipFill>
          <a:blip r:embed="rId2" cstate="print">
            <a:lum bright="-12000" contrast="30000"/>
          </a:blip>
          <a:srcRect/>
          <a:stretch>
            <a:fillRect/>
          </a:stretch>
        </p:blipFill>
        <p:spPr bwMode="auto">
          <a:xfrm>
            <a:off x="4355976" y="2996952"/>
            <a:ext cx="4499992" cy="2584809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323528" y="5805264"/>
            <a:ext cx="8640960" cy="576064"/>
          </a:xfrm>
          <a:prstGeom prst="rect">
            <a:avLst/>
          </a:prstGeom>
          <a:solidFill>
            <a:srgbClr val="FFCCCC">
              <a:alpha val="81961"/>
            </a:srgbClr>
          </a:solidFill>
          <a:ln w="9525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Ваучер можно было обменять на определенное количество акций. </a:t>
            </a:r>
          </a:p>
        </p:txBody>
      </p:sp>
      <p:pic>
        <p:nvPicPr>
          <p:cNvPr id="17" name="Рисунок 16" descr="chubai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052736"/>
            <a:ext cx="2724150" cy="3810000"/>
          </a:xfrm>
          <a:prstGeom prst="rect">
            <a:avLst/>
          </a:prstGeom>
        </p:spPr>
      </p:pic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1115616" y="5013176"/>
            <a:ext cx="2304256" cy="576064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Анатолий Борисович </a:t>
            </a:r>
          </a:p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Чубайс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2" grpId="0" animBg="1"/>
      <p:bldP spid="135173" grpId="0" animBg="1"/>
      <p:bldP spid="135174" grpId="0" animBg="1"/>
      <p:bldP spid="16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11267" name="Содержимое 3" descr="талоны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987824" y="260648"/>
            <a:ext cx="3168352" cy="576262"/>
          </a:xfrm>
          <a:prstGeom prst="rect">
            <a:avLst/>
          </a:prstGeom>
          <a:solidFill>
            <a:srgbClr val="990033"/>
          </a:solidFill>
          <a:ln w="762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dirty="0" smtClean="0">
                <a:solidFill>
                  <a:srgbClr val="FFCC00"/>
                </a:solidFill>
                <a:latin typeface="+mj-lt"/>
              </a:rPr>
              <a:t>3. Приватизация.</a:t>
            </a:r>
            <a:endParaRPr lang="ru-RU" sz="2800" b="1" dirty="0">
              <a:solidFill>
                <a:srgbClr val="FFCC00"/>
              </a:solidFill>
              <a:latin typeface="+mj-lt"/>
            </a:endParaRPr>
          </a:p>
        </p:txBody>
      </p:sp>
      <p:pic>
        <p:nvPicPr>
          <p:cNvPr id="4" name="Содержимое 3" descr="купить ваучер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79512" y="1052736"/>
            <a:ext cx="4860032" cy="3645024"/>
          </a:xfrm>
          <a:prstGeom prst="rect">
            <a:avLst/>
          </a:prstGeom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403648" y="5301208"/>
            <a:ext cx="6480720" cy="864096"/>
          </a:xfrm>
          <a:prstGeom prst="rect">
            <a:avLst/>
          </a:prstGeom>
          <a:solidFill>
            <a:srgbClr val="FFCCCC">
              <a:alpha val="81961"/>
            </a:srgbClr>
          </a:solidFill>
          <a:ln w="9525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За 1-й год приватизировано 24 тыс. предприятий, </a:t>
            </a:r>
          </a:p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возникло 160 тыс. фермерских хозяйств. 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5220072" y="1484784"/>
            <a:ext cx="3744415" cy="1008112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>
                <a:latin typeface="Times New Roman" pitchFamily="18" charset="0"/>
              </a:rPr>
              <a:t> 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Население от незнания 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продавало ваучеры скупщикам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5220072" y="3212976"/>
            <a:ext cx="3672408" cy="1008584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К маю 1993 г.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ц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ена ваучера  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упала до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3-4 тысяч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рублей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7092280" y="2492896"/>
            <a:ext cx="0" cy="720080"/>
          </a:xfrm>
          <a:prstGeom prst="line">
            <a:avLst/>
          </a:prstGeom>
          <a:noFill/>
          <a:ln w="63500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s.myshared.ru/9/895615/slide_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0305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86409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Задание 7.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Опираясь на рабочий лист 5, объясните: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А) что такое залоговый аукцион;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Б) к каким последствиям привели залоговые аукционы;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В) как аукционы способствовали появлению олигархов.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9818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70" name="Rectangle 6"/>
          <p:cNvSpPr>
            <a:spLocks noChangeArrowheads="1"/>
          </p:cNvSpPr>
          <p:nvPr/>
        </p:nvSpPr>
        <p:spPr bwMode="auto">
          <a:xfrm>
            <a:off x="395536" y="1052736"/>
            <a:ext cx="4968552" cy="1296144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Декабрь 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1992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отставка и.о. председателя 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правительства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Е. Т.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Гайдара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и утверждение в должности 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В.С.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Черномырдина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979712" y="260648"/>
            <a:ext cx="5544616" cy="576262"/>
          </a:xfrm>
          <a:prstGeom prst="rect">
            <a:avLst/>
          </a:prstGeom>
          <a:solidFill>
            <a:srgbClr val="990033"/>
          </a:solidFill>
          <a:ln w="762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dirty="0" smtClean="0">
                <a:solidFill>
                  <a:srgbClr val="FFCC00"/>
                </a:solidFill>
                <a:latin typeface="+mj-lt"/>
              </a:rPr>
              <a:t>4. Корректировка курса реформ.</a:t>
            </a:r>
            <a:endParaRPr lang="ru-RU" sz="2800" b="1" dirty="0">
              <a:solidFill>
                <a:srgbClr val="FFCC00"/>
              </a:solidFill>
              <a:latin typeface="+mj-lt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6228184" y="5733256"/>
            <a:ext cx="2304256" cy="792088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Виктор Степанович </a:t>
            </a:r>
          </a:p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Черномырдин,</a:t>
            </a:r>
          </a:p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Премьер-министр 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683568" y="2924944"/>
            <a:ext cx="4464496" cy="57559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 усиление 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государственного регулирования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683568" y="4005064"/>
            <a:ext cx="4536505" cy="648494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 развитие топливно-энергетического 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и оборонного комплексов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>
            <a:off x="2915816" y="2348880"/>
            <a:ext cx="0" cy="576064"/>
          </a:xfrm>
          <a:prstGeom prst="line">
            <a:avLst/>
          </a:prstGeom>
          <a:noFill/>
          <a:ln w="63500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683568" y="5157192"/>
            <a:ext cx="4536504" cy="6477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Кредиты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Международного валютного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фонда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и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Всемирного банка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Содержимое 5" descr="черномырдин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96136" y="1052736"/>
            <a:ext cx="3043512" cy="453650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70" grpId="0" animBg="1"/>
      <p:bldP spid="10" grpId="0" animBg="1"/>
      <p:bldP spid="11" grpId="0" animBg="1"/>
      <p:bldP spid="11" grpId="1" animBg="1"/>
      <p:bldP spid="12" grpId="0" animBg="1"/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5" name="Rectangle 3"/>
          <p:cNvSpPr>
            <a:spLocks noChangeArrowheads="1"/>
          </p:cNvSpPr>
          <p:nvPr/>
        </p:nvSpPr>
        <p:spPr bwMode="auto">
          <a:xfrm>
            <a:off x="5220072" y="1052736"/>
            <a:ext cx="3745111" cy="7207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В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ыпуск 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государственных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краткосрочных облигаций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(ГКО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)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1325" name="Rectangle 13"/>
          <p:cNvSpPr>
            <a:spLocks noChangeArrowheads="1"/>
          </p:cNvSpPr>
          <p:nvPr/>
        </p:nvSpPr>
        <p:spPr bwMode="auto">
          <a:xfrm>
            <a:off x="5220072" y="2708920"/>
            <a:ext cx="3743647" cy="936377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>
                <a:latin typeface="Times New Roman" pitchFamily="18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снижение темпов инфляции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, 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обеспечение относительной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стабильности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цен и курса рубля 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979712" y="260648"/>
            <a:ext cx="5544616" cy="576262"/>
          </a:xfrm>
          <a:prstGeom prst="rect">
            <a:avLst/>
          </a:prstGeom>
          <a:solidFill>
            <a:srgbClr val="990033"/>
          </a:solidFill>
          <a:ln w="762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dirty="0" smtClean="0">
                <a:solidFill>
                  <a:srgbClr val="FFCC00"/>
                </a:solidFill>
                <a:latin typeface="+mj-lt"/>
              </a:rPr>
              <a:t>4. Корректировка курса реформ.</a:t>
            </a:r>
            <a:endParaRPr lang="ru-RU" sz="2800" b="1" dirty="0">
              <a:solidFill>
                <a:srgbClr val="FFCC00"/>
              </a:solidFill>
              <a:latin typeface="+mj-lt"/>
            </a:endParaRP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>
            <a:off x="7092280" y="1772816"/>
            <a:ext cx="0" cy="936104"/>
          </a:xfrm>
          <a:prstGeom prst="line">
            <a:avLst/>
          </a:prstGeom>
          <a:noFill/>
          <a:ln w="63500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2" name="Рисунок 11" descr="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052736"/>
            <a:ext cx="4752528" cy="2664296"/>
          </a:xfrm>
          <a:prstGeom prst="rect">
            <a:avLst/>
          </a:prstGeom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87624" y="4365104"/>
            <a:ext cx="6768752" cy="1656184"/>
          </a:xfrm>
          <a:prstGeom prst="rect">
            <a:avLst/>
          </a:prstGeom>
          <a:solidFill>
            <a:srgbClr val="FFCCCC">
              <a:alpha val="81961"/>
            </a:srgbClr>
          </a:solidFill>
          <a:ln w="9525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Задолженность страны по внутренним и внешним </a:t>
            </a:r>
          </a:p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обязательствам нарастала с каждым днем.  </a:t>
            </a:r>
          </a:p>
          <a:p>
            <a:pPr algn="ctr"/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Постепенно вызревали предпосылки для </a:t>
            </a:r>
          </a:p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мощного финансового кризиса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5" grpId="0" animBg="1"/>
      <p:bldP spid="141325" grpId="0" animBg="1"/>
      <p:bldP spid="11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1052736"/>
            <a:ext cx="4824536" cy="5769425"/>
          </a:xfrm>
          <a:prstGeom prst="rect">
            <a:avLst/>
          </a:prstGeom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83568" y="260648"/>
            <a:ext cx="7776864" cy="576262"/>
          </a:xfrm>
          <a:prstGeom prst="rect">
            <a:avLst/>
          </a:prstGeom>
          <a:solidFill>
            <a:srgbClr val="990033"/>
          </a:solidFill>
          <a:ln w="762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dirty="0" smtClean="0">
                <a:solidFill>
                  <a:srgbClr val="FFCC00"/>
                </a:solidFill>
                <a:latin typeface="+mj-lt"/>
              </a:rPr>
              <a:t>5. Первые результаты экономических реформ.</a:t>
            </a:r>
            <a:endParaRPr lang="ru-RU" sz="2800" b="1" dirty="0">
              <a:solidFill>
                <a:srgbClr val="FFCC00"/>
              </a:solidFill>
              <a:latin typeface="+mj-lt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79512" y="3645024"/>
            <a:ext cx="3745111" cy="86409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Сократилось производство </a:t>
            </a:r>
          </a:p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п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родукции животноводства,</a:t>
            </a:r>
          </a:p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п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овысился импорт мяса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79512" y="2852936"/>
            <a:ext cx="3745111" cy="43269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Сократился импорт зерновых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79512" y="1052736"/>
            <a:ext cx="3745111" cy="7207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Повышение объемов добычи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 нефти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79512" y="4869160"/>
            <a:ext cx="3745111" cy="7207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Уменьшилось потребление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мяса и мясопродуктов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79512" y="5877272"/>
            <a:ext cx="3745111" cy="7207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Повысилась обеспеченность</a:t>
            </a:r>
          </a:p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г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раждан техникой 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79512" y="2060848"/>
            <a:ext cx="3745111" cy="432049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 Снижение производства чугуна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4" name="Rectangle 4"/>
          <p:cNvSpPr>
            <a:spLocks noChangeArrowheads="1"/>
          </p:cNvSpPr>
          <p:nvPr/>
        </p:nvSpPr>
        <p:spPr bwMode="auto">
          <a:xfrm>
            <a:off x="251520" y="1052736"/>
            <a:ext cx="4751387" cy="100806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марте 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1998 г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Черномырдин был</a:t>
            </a:r>
          </a:p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о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тправлен в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отставку.</a:t>
            </a:r>
          </a:p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Его преемником стал 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С. В. Кириенко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43366" name="Picture 6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508104" y="1052736"/>
            <a:ext cx="311544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368" name="Rectangle 8"/>
          <p:cNvSpPr>
            <a:spLocks noChangeArrowheads="1"/>
          </p:cNvSpPr>
          <p:nvPr/>
        </p:nvSpPr>
        <p:spPr bwMode="auto">
          <a:xfrm>
            <a:off x="251520" y="2420888"/>
            <a:ext cx="4751387" cy="863798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Выплаты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по процентам от ГКО </a:t>
            </a:r>
          </a:p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достигли сумм, превосходивших </a:t>
            </a:r>
          </a:p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возможности бюджета</a:t>
            </a:r>
          </a:p>
        </p:txBody>
      </p:sp>
      <p:sp>
        <p:nvSpPr>
          <p:cNvPr id="143369" name="Rectangle 9"/>
          <p:cNvSpPr>
            <a:spLocks noChangeArrowheads="1"/>
          </p:cNvSpPr>
          <p:nvPr/>
        </p:nvSpPr>
        <p:spPr bwMode="auto">
          <a:xfrm>
            <a:off x="251520" y="3645024"/>
            <a:ext cx="4751387" cy="1152128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17 августа 1998 г.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правительство</a:t>
            </a:r>
          </a:p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объявило о прекращении выплат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по ГКО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дефолт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и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отменило «валютный коридор»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370" name="Rectangle 10"/>
          <p:cNvSpPr>
            <a:spLocks noChangeArrowheads="1"/>
          </p:cNvSpPr>
          <p:nvPr/>
        </p:nvSpPr>
        <p:spPr bwMode="auto">
          <a:xfrm>
            <a:off x="251520" y="5157192"/>
            <a:ext cx="4751387" cy="576064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Курс рубля к доллару к осени 1998 г. 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снизился в четыре раза.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39552" y="188640"/>
            <a:ext cx="8064896" cy="576262"/>
          </a:xfrm>
          <a:prstGeom prst="rect">
            <a:avLst/>
          </a:prstGeom>
          <a:solidFill>
            <a:srgbClr val="990033"/>
          </a:solidFill>
          <a:ln w="762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FFCC00"/>
                </a:solidFill>
                <a:latin typeface="+mj-lt"/>
              </a:rPr>
              <a:t>6</a:t>
            </a:r>
            <a:r>
              <a:rPr lang="ru-RU" sz="2800" b="1" dirty="0" smtClean="0">
                <a:solidFill>
                  <a:srgbClr val="FFCC00"/>
                </a:solidFill>
                <a:latin typeface="+mj-lt"/>
              </a:rPr>
              <a:t>. Финансовый кризис 1998 г. и его последствия.</a:t>
            </a:r>
            <a:endParaRPr lang="ru-RU" sz="2800" b="1" dirty="0">
              <a:solidFill>
                <a:srgbClr val="FFCC00"/>
              </a:solidFill>
              <a:latin typeface="+mj-lt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043608" y="6021288"/>
            <a:ext cx="7272808" cy="576064"/>
          </a:xfrm>
          <a:prstGeom prst="rect">
            <a:avLst/>
          </a:prstGeom>
          <a:solidFill>
            <a:srgbClr val="FFCCCC">
              <a:alpha val="81961"/>
            </a:srgbClr>
          </a:solidFill>
          <a:ln w="9525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Денежные вклады населения опять обесценились.</a:t>
            </a:r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2699792" y="4797152"/>
            <a:ext cx="0" cy="360040"/>
          </a:xfrm>
          <a:prstGeom prst="line">
            <a:avLst/>
          </a:prstGeom>
          <a:noFill/>
          <a:ln w="63500">
            <a:solidFill>
              <a:schemeClr val="accent3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2699792" y="3284984"/>
            <a:ext cx="0" cy="360040"/>
          </a:xfrm>
          <a:prstGeom prst="line">
            <a:avLst/>
          </a:prstGeom>
          <a:noFill/>
          <a:ln w="63500">
            <a:solidFill>
              <a:schemeClr val="accent3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940152" y="5013176"/>
            <a:ext cx="2304256" cy="792088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Сергей </a:t>
            </a:r>
            <a:r>
              <a:rPr lang="ru-RU" sz="1600" b="1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Владиленович</a:t>
            </a:r>
            <a:endParaRPr lang="ru-RU" sz="1600" b="1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Кириенко,</a:t>
            </a:r>
          </a:p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Премьер-министр 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4" grpId="0" animBg="1"/>
      <p:bldP spid="143368" grpId="0" animBg="1"/>
      <p:bldP spid="143369" grpId="0" animBg="1"/>
      <p:bldP spid="14337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94" name="Rectangle 10"/>
          <p:cNvSpPr>
            <a:spLocks noChangeArrowheads="1"/>
          </p:cNvSpPr>
          <p:nvPr/>
        </p:nvSpPr>
        <p:spPr bwMode="auto">
          <a:xfrm>
            <a:off x="395288" y="908051"/>
            <a:ext cx="8497887" cy="504726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МВФ и Всемирный банк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заморозили все программы помощи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России. 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4395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484784"/>
            <a:ext cx="28575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4396" name="Rectangle 12"/>
          <p:cNvSpPr>
            <a:spLocks noChangeArrowheads="1"/>
          </p:cNvSpPr>
          <p:nvPr/>
        </p:nvSpPr>
        <p:spPr bwMode="auto">
          <a:xfrm>
            <a:off x="323528" y="1773238"/>
            <a:ext cx="5472435" cy="100769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23 августа 1998 г.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– Кириенко отправлен 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в отставку, новым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главой Кабинета министров </a:t>
            </a:r>
          </a:p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утвержден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Е.М. Примаков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4397" name="Rectangle 13"/>
          <p:cNvSpPr>
            <a:spLocks noChangeArrowheads="1"/>
          </p:cNvSpPr>
          <p:nvPr/>
        </p:nvSpPr>
        <p:spPr bwMode="auto">
          <a:xfrm>
            <a:off x="611561" y="4509120"/>
            <a:ext cx="4896544" cy="864096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Рубль «подешевел», импорт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сократился, 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усилились позиции отечественных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 производителей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4398" name="Line 14"/>
          <p:cNvSpPr>
            <a:spLocks noChangeShapeType="1"/>
          </p:cNvSpPr>
          <p:nvPr/>
        </p:nvSpPr>
        <p:spPr bwMode="auto">
          <a:xfrm>
            <a:off x="3059832" y="2780928"/>
            <a:ext cx="0" cy="432048"/>
          </a:xfrm>
          <a:prstGeom prst="line">
            <a:avLst/>
          </a:prstGeom>
          <a:noFill/>
          <a:ln w="63500">
            <a:solidFill>
              <a:schemeClr val="accent3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4400" name="Rectangle 16"/>
          <p:cNvSpPr>
            <a:spLocks noChangeArrowheads="1"/>
          </p:cNvSpPr>
          <p:nvPr/>
        </p:nvSpPr>
        <p:spPr bwMode="auto">
          <a:xfrm>
            <a:off x="899592" y="3212976"/>
            <a:ext cx="4320479" cy="864096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курс «опоры на 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собственные силы» и достижение 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общественного согласия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539552" y="188640"/>
            <a:ext cx="8064896" cy="576262"/>
          </a:xfrm>
          <a:prstGeom prst="rect">
            <a:avLst/>
          </a:prstGeom>
          <a:solidFill>
            <a:srgbClr val="990033"/>
          </a:solidFill>
          <a:ln w="762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FFCC00"/>
                </a:solidFill>
                <a:latin typeface="+mj-lt"/>
              </a:rPr>
              <a:t>6</a:t>
            </a:r>
            <a:r>
              <a:rPr lang="ru-RU" sz="2800" b="1" dirty="0" smtClean="0">
                <a:solidFill>
                  <a:srgbClr val="FFCC00"/>
                </a:solidFill>
                <a:latin typeface="+mj-lt"/>
              </a:rPr>
              <a:t>. Финансовый кризис 1998 г. и его последствия.</a:t>
            </a:r>
            <a:endParaRPr lang="ru-RU" sz="2800" b="1" dirty="0">
              <a:solidFill>
                <a:srgbClr val="FFCC00"/>
              </a:solidFill>
              <a:latin typeface="+mj-lt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6228184" y="5877272"/>
            <a:ext cx="2304256" cy="792088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Евгений Максимович</a:t>
            </a:r>
          </a:p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Примаков,</a:t>
            </a:r>
          </a:p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Премьер-министр 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3059832" y="5373216"/>
            <a:ext cx="0" cy="432048"/>
          </a:xfrm>
          <a:prstGeom prst="line">
            <a:avLst/>
          </a:prstGeom>
          <a:noFill/>
          <a:ln w="63500">
            <a:solidFill>
              <a:schemeClr val="accent3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179512" y="5805264"/>
            <a:ext cx="5616624" cy="720080"/>
          </a:xfrm>
          <a:prstGeom prst="rect">
            <a:avLst/>
          </a:prstGeom>
          <a:solidFill>
            <a:srgbClr val="FFCCCC">
              <a:alpha val="81961"/>
            </a:srgbClr>
          </a:solidFill>
          <a:ln w="9525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Удалось вдвое снизить государственные</a:t>
            </a:r>
          </a:p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расходы и выйти в </a:t>
            </a:r>
            <a:r>
              <a:rPr lang="ru-RU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профицит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бюджета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3059832" y="4077072"/>
            <a:ext cx="0" cy="432048"/>
          </a:xfrm>
          <a:prstGeom prst="line">
            <a:avLst/>
          </a:prstGeom>
          <a:noFill/>
          <a:ln w="63500">
            <a:solidFill>
              <a:schemeClr val="accent3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94" grpId="0" animBg="1"/>
      <p:bldP spid="144396" grpId="0" animBg="1"/>
      <p:bldP spid="144397" grpId="0" animBg="1"/>
      <p:bldP spid="144398" grpId="0" animBg="1"/>
      <p:bldP spid="14440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1" name="Rectangle 3"/>
          <p:cNvSpPr>
            <a:spLocks noChangeArrowheads="1"/>
          </p:cNvSpPr>
          <p:nvPr/>
        </p:nvSpPr>
        <p:spPr bwMode="auto">
          <a:xfrm>
            <a:off x="683568" y="1052736"/>
            <a:ext cx="7705103" cy="648742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мае 1999 г.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главой правительства был назначен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С.В. Степашин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, 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сохранивший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преемственность курса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45418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772816"/>
            <a:ext cx="2908339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5420" name="Rectangle 12"/>
          <p:cNvSpPr>
            <a:spLocks noChangeArrowheads="1"/>
          </p:cNvSpPr>
          <p:nvPr/>
        </p:nvSpPr>
        <p:spPr bwMode="auto">
          <a:xfrm>
            <a:off x="323528" y="1844824"/>
            <a:ext cx="5112567" cy="648071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В 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августе 1999 г.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новым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Председателем </a:t>
            </a:r>
          </a:p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Правительства был утвержден 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В. Путин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145422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284984"/>
            <a:ext cx="424815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11560" y="188640"/>
            <a:ext cx="8064896" cy="576262"/>
          </a:xfrm>
          <a:prstGeom prst="rect">
            <a:avLst/>
          </a:prstGeom>
          <a:solidFill>
            <a:srgbClr val="990033"/>
          </a:solidFill>
          <a:ln w="762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FFCC00"/>
                </a:solidFill>
                <a:latin typeface="+mj-lt"/>
              </a:rPr>
              <a:t>6</a:t>
            </a:r>
            <a:r>
              <a:rPr lang="ru-RU" sz="2800" b="1" dirty="0" smtClean="0">
                <a:solidFill>
                  <a:srgbClr val="FFCC00"/>
                </a:solidFill>
                <a:latin typeface="+mj-lt"/>
              </a:rPr>
              <a:t>. Финансовый кризис 1998 г. и его последствия.</a:t>
            </a:r>
            <a:endParaRPr lang="ru-RU" sz="2800" b="1" dirty="0">
              <a:solidFill>
                <a:srgbClr val="FFCC00"/>
              </a:solidFill>
              <a:latin typeface="+mj-lt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6156176" y="5733256"/>
            <a:ext cx="2304256" cy="792088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Сергей Вадимович</a:t>
            </a:r>
            <a:b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Степашин,</a:t>
            </a:r>
          </a:p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Премьер-министр 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259632" y="6165304"/>
            <a:ext cx="3384376" cy="504056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Владимир Владимирович Путин,</a:t>
            </a:r>
          </a:p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Премьер-министр 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39552" y="2636913"/>
            <a:ext cx="4744143" cy="576064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Началась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разработка новых подходов </a:t>
            </a:r>
          </a:p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к экономическому развитию страны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1" grpId="0" animBg="1"/>
      <p:bldP spid="145420" grpId="0" animBg="1"/>
      <p:bldP spid="11" grpId="0" animBg="1"/>
      <p:bldP spid="12" grpId="0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7" name="Rectangle 5"/>
          <p:cNvSpPr>
            <a:spLocks noChangeArrowheads="1"/>
          </p:cNvSpPr>
          <p:nvPr/>
        </p:nvSpPr>
        <p:spPr bwMode="auto">
          <a:xfrm>
            <a:off x="251520" y="1052736"/>
            <a:ext cx="3960439" cy="100806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Основа российской экономики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–  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производство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и продажа 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сырья (нефти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и природного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газа)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643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484784"/>
            <a:ext cx="455745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6439" name="Rectangle 7"/>
          <p:cNvSpPr>
            <a:spLocks noChangeArrowheads="1"/>
          </p:cNvSpPr>
          <p:nvPr/>
        </p:nvSpPr>
        <p:spPr bwMode="auto">
          <a:xfrm>
            <a:off x="323528" y="2492896"/>
            <a:ext cx="3888432" cy="2016224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Увеличилось отставание 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от мировых держав: 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со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второго места 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в середине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XX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в. переместилась 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во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вторую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десятку,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а по ряду показателей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занимала 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55-е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место в мире.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763688" y="260648"/>
            <a:ext cx="5616624" cy="576262"/>
          </a:xfrm>
          <a:prstGeom prst="rect">
            <a:avLst/>
          </a:prstGeom>
          <a:solidFill>
            <a:srgbClr val="990033"/>
          </a:solidFill>
          <a:ln w="762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dirty="0" smtClean="0">
                <a:solidFill>
                  <a:srgbClr val="FFCC00"/>
                </a:solidFill>
                <a:latin typeface="+mj-lt"/>
              </a:rPr>
              <a:t>7. Россия в мировой экономике.</a:t>
            </a:r>
            <a:endParaRPr lang="ru-RU" sz="2800" b="1" dirty="0">
              <a:solidFill>
                <a:srgbClr val="FFCC00"/>
              </a:solidFill>
              <a:latin typeface="+mj-lt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043608" y="4941168"/>
            <a:ext cx="7272808" cy="1656184"/>
          </a:xfrm>
          <a:prstGeom prst="rect">
            <a:avLst/>
          </a:prstGeom>
          <a:solidFill>
            <a:srgbClr val="FFCCCC">
              <a:alpha val="81961"/>
            </a:srgbClr>
          </a:solidFill>
          <a:ln w="9525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Не завершив индустриализации, страна столкнулась</a:t>
            </a:r>
          </a:p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с необходимостью ускоренного продвижения к</a:t>
            </a:r>
          </a:p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информационному обществу.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От успеха в решении этой задачи зависит, сумеет ли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Россия сохранить подобающее ей положение в мире.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7" grpId="0" animBg="1"/>
      <p:bldP spid="14643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7171" name="Содержимое 6" descr="прилавк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0237"/>
          </a:xfrm>
        </p:spPr>
        <p:txBody>
          <a:bodyPr/>
          <a:lstStyle/>
          <a:p>
            <a:pPr algn="ctr"/>
            <a:r>
              <a:rPr lang="ru-RU" sz="3200" b="1"/>
              <a:t>Домашнее задание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539751" y="1557339"/>
            <a:ext cx="5184377" cy="24477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Wingdings" pitchFamily="2" charset="2"/>
              <a:buChar char="Ø"/>
            </a:pPr>
            <a:r>
              <a:rPr lang="ru-RU" sz="2800" b="1" dirty="0"/>
              <a:t> §52 читать;</a:t>
            </a:r>
          </a:p>
          <a:p>
            <a:pPr>
              <a:buFont typeface="Wingdings" pitchFamily="2" charset="2"/>
              <a:buChar char="Ø"/>
            </a:pPr>
            <a:endParaRPr lang="ru-RU" sz="2800" b="1" dirty="0"/>
          </a:p>
          <a:p>
            <a:pPr>
              <a:buFont typeface="Wingdings" pitchFamily="2" charset="2"/>
              <a:buChar char="Ø"/>
            </a:pPr>
            <a:r>
              <a:rPr lang="ru-RU" sz="2800" b="1" dirty="0"/>
              <a:t> ответить на вопросы к §52;</a:t>
            </a:r>
          </a:p>
          <a:p>
            <a:pPr>
              <a:buFont typeface="Wingdings" pitchFamily="2" charset="2"/>
              <a:buChar char="Ø"/>
            </a:pPr>
            <a:endParaRPr lang="ru-RU" sz="2800" b="1" dirty="0"/>
          </a:p>
          <a:p>
            <a:pPr>
              <a:buFont typeface="Wingdings" pitchFamily="2" charset="2"/>
              <a:buChar char="Ø"/>
            </a:pPr>
            <a:r>
              <a:rPr lang="ru-RU" sz="2800" b="1" dirty="0"/>
              <a:t> выучить новые слова  </a:t>
            </a:r>
          </a:p>
        </p:txBody>
      </p:sp>
      <p:pic>
        <p:nvPicPr>
          <p:cNvPr id="4" name="Picture 40" descr="ag00029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140968"/>
            <a:ext cx="3672408" cy="2911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91680" y="692696"/>
            <a:ext cx="5508104" cy="5654675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ru-RU" dirty="0">
                <a:solidFill>
                  <a:schemeClr val="tx2"/>
                </a:solidFill>
              </a:rPr>
              <a:t>   </a:t>
            </a:r>
            <a:r>
              <a:rPr lang="ru-RU" b="1" dirty="0">
                <a:solidFill>
                  <a:schemeClr val="tx2"/>
                </a:solidFill>
              </a:rPr>
              <a:t>сегодня я узнал…</a:t>
            </a:r>
            <a:br>
              <a:rPr lang="ru-RU" b="1" dirty="0">
                <a:solidFill>
                  <a:schemeClr val="tx2"/>
                </a:solidFill>
              </a:rPr>
            </a:br>
            <a:r>
              <a:rPr lang="ru-RU" b="1" dirty="0">
                <a:solidFill>
                  <a:schemeClr val="tx2"/>
                </a:solidFill>
              </a:rPr>
              <a:t>было интересно…</a:t>
            </a:r>
            <a:br>
              <a:rPr lang="ru-RU" b="1" dirty="0">
                <a:solidFill>
                  <a:schemeClr val="tx2"/>
                </a:solidFill>
              </a:rPr>
            </a:br>
            <a:r>
              <a:rPr lang="ru-RU" b="1" dirty="0">
                <a:solidFill>
                  <a:schemeClr val="tx2"/>
                </a:solidFill>
              </a:rPr>
              <a:t>было трудно…</a:t>
            </a:r>
            <a:br>
              <a:rPr lang="ru-RU" b="1" dirty="0">
                <a:solidFill>
                  <a:schemeClr val="tx2"/>
                </a:solidFill>
              </a:rPr>
            </a:br>
            <a:r>
              <a:rPr lang="ru-RU" b="1" dirty="0">
                <a:solidFill>
                  <a:schemeClr val="tx2"/>
                </a:solidFill>
              </a:rPr>
              <a:t>я выполнял задания…</a:t>
            </a:r>
            <a:br>
              <a:rPr lang="ru-RU" b="1" dirty="0">
                <a:solidFill>
                  <a:schemeClr val="tx2"/>
                </a:solidFill>
              </a:rPr>
            </a:br>
            <a:r>
              <a:rPr lang="ru-RU" b="1" dirty="0">
                <a:solidFill>
                  <a:schemeClr val="tx2"/>
                </a:solidFill>
              </a:rPr>
              <a:t>я понял, что…</a:t>
            </a:r>
            <a:br>
              <a:rPr lang="ru-RU" b="1" dirty="0">
                <a:solidFill>
                  <a:schemeClr val="tx2"/>
                </a:solidFill>
              </a:rPr>
            </a:br>
            <a:r>
              <a:rPr lang="ru-RU" b="1" dirty="0">
                <a:solidFill>
                  <a:schemeClr val="tx2"/>
                </a:solidFill>
              </a:rPr>
              <a:t>теперь я могу…</a:t>
            </a:r>
            <a:br>
              <a:rPr lang="ru-RU" b="1" dirty="0">
                <a:solidFill>
                  <a:schemeClr val="tx2"/>
                </a:solidFill>
              </a:rPr>
            </a:br>
            <a:r>
              <a:rPr lang="ru-RU" b="1" dirty="0">
                <a:solidFill>
                  <a:schemeClr val="tx2"/>
                </a:solidFill>
              </a:rPr>
              <a:t>я почувствовал, что…</a:t>
            </a:r>
            <a:br>
              <a:rPr lang="ru-RU" b="1" dirty="0">
                <a:solidFill>
                  <a:schemeClr val="tx2"/>
                </a:solidFill>
              </a:rPr>
            </a:br>
            <a:r>
              <a:rPr lang="ru-RU" b="1" dirty="0">
                <a:solidFill>
                  <a:schemeClr val="tx2"/>
                </a:solidFill>
              </a:rPr>
              <a:t>я научился…</a:t>
            </a:r>
            <a:br>
              <a:rPr lang="ru-RU" b="1" dirty="0">
                <a:solidFill>
                  <a:schemeClr val="tx2"/>
                </a:solidFill>
              </a:rPr>
            </a:br>
            <a:r>
              <a:rPr lang="ru-RU" b="1" dirty="0">
                <a:solidFill>
                  <a:schemeClr val="tx2"/>
                </a:solidFill>
              </a:rPr>
              <a:t>у меня получилось…</a:t>
            </a:r>
            <a:br>
              <a:rPr lang="ru-RU" b="1" dirty="0">
                <a:solidFill>
                  <a:schemeClr val="tx2"/>
                </a:solidFill>
              </a:rPr>
            </a:br>
            <a:r>
              <a:rPr lang="ru-RU" b="1" dirty="0">
                <a:solidFill>
                  <a:schemeClr val="tx2"/>
                </a:solidFill>
              </a:rPr>
              <a:t>я смог…</a:t>
            </a:r>
            <a:br>
              <a:rPr lang="ru-RU" b="1" dirty="0">
                <a:solidFill>
                  <a:schemeClr val="tx2"/>
                </a:solidFill>
              </a:rPr>
            </a:br>
            <a:r>
              <a:rPr lang="ru-RU" b="1" dirty="0">
                <a:solidFill>
                  <a:schemeClr val="tx2"/>
                </a:solidFill>
              </a:rPr>
              <a:t>я попробую…</a:t>
            </a:r>
            <a:r>
              <a:rPr lang="ru-RU" dirty="0">
                <a:solidFill>
                  <a:schemeClr val="tx2"/>
                </a:solidFill>
              </a:rPr>
              <a:t/>
            </a:r>
            <a:br>
              <a:rPr lang="ru-RU" dirty="0">
                <a:solidFill>
                  <a:schemeClr val="tx2"/>
                </a:solidFill>
              </a:rPr>
            </a:b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3" name="Picture 6" descr="ag00317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4293096"/>
            <a:ext cx="1734655" cy="222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subTitle" idx="4294967295"/>
          </p:nvPr>
        </p:nvSpPr>
        <p:spPr>
          <a:xfrm>
            <a:off x="467544" y="188640"/>
            <a:ext cx="2376264" cy="762000"/>
          </a:xfrm>
        </p:spPr>
        <p:txBody>
          <a:bodyPr>
            <a:normAutofit/>
          </a:bodyPr>
          <a:lstStyle/>
          <a:p>
            <a:pPr marL="68263" eaLnBrk="1" hangingPunct="1">
              <a:buNone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История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7092280" y="188640"/>
            <a:ext cx="19080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12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класс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8858250" y="6278563"/>
            <a:ext cx="2857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u="sng">
                <a:solidFill>
                  <a:srgbClr val="FFCC00"/>
                </a:solidFill>
              </a:rPr>
              <a:t> </a:t>
            </a: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1331639" y="1916831"/>
            <a:ext cx="6714683" cy="2232249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212"/>
                <a:gd name="adj2" fmla="val 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Экономические реформы 90-х годов </a:t>
            </a:r>
            <a:r>
              <a:rPr lang="en-US" sz="3600" b="1" spc="50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XX </a:t>
            </a:r>
            <a:r>
              <a:rPr lang="ru-RU" sz="3600" b="1" spc="50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века в России. </a:t>
            </a:r>
          </a:p>
          <a:p>
            <a:pPr algn="ctr"/>
            <a:r>
              <a:rPr lang="ru-RU" sz="3600" b="1" spc="50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«Шоковая терапия»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813"/>
            <a:ext cx="8218488" cy="6477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800" b="1" dirty="0"/>
              <a:t>План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29600" cy="4530725"/>
          </a:xfrm>
        </p:spPr>
        <p:txBody>
          <a:bodyPr/>
          <a:lstStyle/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>
                <a:solidFill>
                  <a:schemeClr val="accent2"/>
                </a:solidFill>
                <a:latin typeface="Times New Roman" pitchFamily="18" charset="0"/>
              </a:rPr>
              <a:t> </a:t>
            </a:r>
            <a:endParaRPr lang="ru-RU" sz="3200" b="1">
              <a:latin typeface="Times New Roman" pitchFamily="18" charset="0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323850" y="1125538"/>
            <a:ext cx="8640763" cy="4967287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/>
            <a:r>
              <a:rPr lang="ru-RU" sz="2400" b="1" dirty="0">
                <a:latin typeface="Arial" pitchFamily="34" charset="0"/>
                <a:cs typeface="Arial" pitchFamily="34" charset="0"/>
              </a:rPr>
              <a:t>1. От советской экономической системы к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рынку.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400" b="1" dirty="0">
                <a:latin typeface="Arial" pitchFamily="34" charset="0"/>
                <a:cs typeface="Arial" pitchFamily="34" charset="0"/>
              </a:rPr>
              <a:t>2. «Шоковая терапия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». 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400" b="1" dirty="0">
                <a:latin typeface="Arial" pitchFamily="34" charset="0"/>
                <a:cs typeface="Arial" pitchFamily="34" charset="0"/>
              </a:rPr>
              <a:t>3. 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Приватизация.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380039"/>
              </p:ext>
            </p:extLst>
          </p:nvPr>
        </p:nvGraphicFramePr>
        <p:xfrm>
          <a:off x="0" y="116632"/>
          <a:ext cx="9144000" cy="5537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690932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СССР</a:t>
                      </a:r>
                      <a:endParaRPr lang="ru-RU" sz="3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Россия</a:t>
                      </a:r>
                      <a:endParaRPr lang="ru-RU" sz="40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90932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Плановая экономика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Рыночная экономика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90932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Госсобственность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Частная собственность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90932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Госбанк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Частные банки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90932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колхозы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фермерство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90932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Однопартийный режим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Многопартийность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90932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Социалистический</a:t>
                      </a:r>
                      <a:r>
                        <a:rPr lang="ru-RU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блок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СНГ(нет</a:t>
                      </a:r>
                      <a:r>
                        <a:rPr lang="ru-RU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союзников)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90932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Цензура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Свобода</a:t>
                      </a:r>
                      <a:r>
                        <a:rPr lang="ru-RU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слова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160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igpicture.ru/wp-content/uploads/2011/12/5138-990x6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nsk.citifox.ru/wp-content/uploads/2017/01/0_1bfd6a_da1ef29e_or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4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doodoo.ru/uploads/posts/2013-03/ussr-1991-3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2" y="-4954"/>
            <a:ext cx="9109471" cy="686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retina.news.mail.ru/pic/f5/6a/image261803_e8d491c21fc23019d1626b504d2f74f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54"/>
            <a:ext cx="9119248" cy="686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47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6632"/>
            <a:ext cx="914399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Проблема.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 конце 1991 года обстановка в СССР</a:t>
            </a:r>
          </a:p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апоминала обстановку в России 1917</a:t>
            </a:r>
          </a:p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ода. Угроза голода. Социальный взрыв 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стремительно</a:t>
            </a:r>
          </a:p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риближался.</a:t>
            </a:r>
          </a:p>
          <a:p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Задание 2.                                                   </a:t>
            </a:r>
          </a:p>
          <a:p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Предложите свой вариант решения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проблемы.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274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32656"/>
            <a:ext cx="8839920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Коммерческий курс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Госбанка на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31.12. 1991 года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был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равен 1,75 рублей за доллар, а курс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чёрного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рынка –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90 рублей.</a:t>
            </a: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Валютные резервы 16,7 млн. долларов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Золотой запас -100 тонн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Цена на баррель нефти 31.12.1991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17долл. 52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цента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ВВП на душу населения в России в 1991 году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составил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3 869.0 долларов, занимал 68е место в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мире.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2283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759</TotalTime>
  <Words>903</Words>
  <Application>Microsoft Office PowerPoint</Application>
  <PresentationFormat>Экран (4:3)</PresentationFormat>
  <Paragraphs>229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План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Евгения</dc:creator>
  <cp:lastModifiedBy>кирилл крот</cp:lastModifiedBy>
  <cp:revision>68</cp:revision>
  <dcterms:created xsi:type="dcterms:W3CDTF">2012-06-11T11:44:57Z</dcterms:created>
  <dcterms:modified xsi:type="dcterms:W3CDTF">2018-03-29T04:12:05Z</dcterms:modified>
</cp:coreProperties>
</file>