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316" r:id="rId26"/>
    <p:sldId id="317" r:id="rId27"/>
    <p:sldId id="280" r:id="rId28"/>
    <p:sldId id="281" r:id="rId29"/>
    <p:sldId id="282" r:id="rId30"/>
    <p:sldId id="283" r:id="rId31"/>
    <p:sldId id="284" r:id="rId32"/>
    <p:sldId id="286" r:id="rId33"/>
    <p:sldId id="285" r:id="rId34"/>
    <p:sldId id="287" r:id="rId35"/>
    <p:sldId id="288" r:id="rId36"/>
    <p:sldId id="318" r:id="rId37"/>
    <p:sldId id="319" r:id="rId38"/>
    <p:sldId id="289" r:id="rId39"/>
    <p:sldId id="290" r:id="rId40"/>
    <p:sldId id="292" r:id="rId41"/>
    <p:sldId id="294" r:id="rId42"/>
    <p:sldId id="297" r:id="rId43"/>
    <p:sldId id="291" r:id="rId44"/>
    <p:sldId id="293" r:id="rId45"/>
    <p:sldId id="298" r:id="rId46"/>
    <p:sldId id="300" r:id="rId47"/>
    <p:sldId id="302" r:id="rId48"/>
    <p:sldId id="295" r:id="rId49"/>
    <p:sldId id="296" r:id="rId50"/>
    <p:sldId id="299" r:id="rId51"/>
    <p:sldId id="301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18" autoAdjust="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A5650A-33F9-438B-86A3-E5D84F8A4CFF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8B4523-065F-4DC1-92E7-6CD4D925D4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18620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71096" y="127817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 hasCustomPrompt="1"/>
          </p:nvPr>
        </p:nvSpPr>
        <p:spPr>
          <a:xfrm>
            <a:off x="287524" y="3645024"/>
            <a:ext cx="8568952" cy="720080"/>
          </a:xfrm>
        </p:spPr>
        <p:txBody>
          <a:bodyPr>
            <a:normAutofit/>
          </a:bodyPr>
          <a:lstStyle>
            <a:lvl1pPr marL="0" indent="0" algn="ctr">
              <a:buNone/>
              <a:defRPr sz="16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dirty="0" err="1" smtClean="0"/>
              <a:t>Телепова</a:t>
            </a:r>
            <a:r>
              <a:rPr kumimoji="0" lang="ru-RU" dirty="0" smtClean="0"/>
              <a:t> Наталья Владимировна, учитель МБОУ «СОШ № 11» г. Кемерово</a:t>
            </a:r>
            <a:endParaRPr kumimoji="0" lang="en-US" dirty="0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72985-D60F-4C1C-8A71-9B40427E769E}" type="datetimeFigureOut">
              <a:rPr lang="ru-RU" smtClean="0"/>
              <a:pPr/>
              <a:t>26.09.2018</a:t>
            </a:fld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9F05390A-56D4-48DF-9842-CA9CF73E5C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3"/>
          </p:nvPr>
        </p:nvSpPr>
        <p:spPr>
          <a:xfrm>
            <a:off x="876774" y="332656"/>
            <a:ext cx="7402016" cy="457200"/>
          </a:xfrm>
        </p:spPr>
        <p:txBody>
          <a:bodyPr/>
          <a:lstStyle/>
          <a:p>
            <a:pPr algn="ctr"/>
            <a:r>
              <a:rPr lang="ru-RU" dirty="0" err="1" smtClean="0"/>
              <a:t>Телепова</a:t>
            </a:r>
            <a:r>
              <a:rPr lang="ru-RU" dirty="0" smtClean="0"/>
              <a:t> Наталья Владимировна, учитель МБОУ «СОШ № 11» г. Кемерово</a:t>
            </a:r>
            <a:endParaRPr lang="en-US" dirty="0" smtClean="0"/>
          </a:p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72985-D60F-4C1C-8A71-9B40427E769E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5390A-56D4-48DF-9842-CA9CF73E5C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72985-D60F-4C1C-8A71-9B40427E769E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5390A-56D4-48DF-9842-CA9CF73E5C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72985-D60F-4C1C-8A71-9B40427E769E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5390A-56D4-48DF-9842-CA9CF73E5C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72985-D60F-4C1C-8A71-9B40427E769E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9F05390A-56D4-48DF-9842-CA9CF73E5C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6"/>
          <p:cNvSpPr txBox="1">
            <a:spLocks/>
          </p:cNvSpPr>
          <p:nvPr userDrawn="1"/>
        </p:nvSpPr>
        <p:spPr>
          <a:xfrm>
            <a:off x="251520" y="260648"/>
            <a:ext cx="8712968" cy="432048"/>
          </a:xfrm>
          <a:prstGeom prst="rect">
            <a:avLst/>
          </a:prstGeom>
        </p:spPr>
        <p:txBody>
          <a:bodyPr anchor="ctr" anchorCtr="0"/>
          <a:lstStyle>
            <a:defPPr>
              <a:defRPr lang="ru-RU"/>
            </a:defPPr>
            <a:lvl1pPr marL="0" algn="l" defTabSz="914400" rtl="0" eaLnBrk="1" latinLnBrk="0" hangingPunct="1">
              <a:defRPr kumimoji="0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mtClean="0"/>
              <a:t>Телепова Наталья Владимировна, учитель математики МБОУ «СОШ № 11» г. Кемерово</a:t>
            </a:r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72985-D60F-4C1C-8A71-9B40427E769E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5390A-56D4-48DF-9842-CA9CF73E5C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72985-D60F-4C1C-8A71-9B40427E769E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5390A-56D4-48DF-9842-CA9CF73E5C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72985-D60F-4C1C-8A71-9B40427E769E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5390A-56D4-48DF-9842-CA9CF73E5C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72985-D60F-4C1C-8A71-9B40427E769E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5390A-56D4-48DF-9842-CA9CF73E5C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72985-D60F-4C1C-8A71-9B40427E769E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5390A-56D4-48DF-9842-CA9CF73E5C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72985-D60F-4C1C-8A71-9B40427E769E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9F05390A-56D4-48DF-9842-CA9CF73E5C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3372985-D60F-4C1C-8A71-9B40427E769E}" type="datetimeFigureOut">
              <a:rPr lang="ru-RU" smtClean="0"/>
              <a:pPr/>
              <a:t>26.09.2018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9F05390A-56D4-48DF-9842-CA9CF73E5CC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15.xml"/><Relationship Id="rId7" Type="http://schemas.openxmlformats.org/officeDocument/2006/relationships/slide" Target="slide5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0.xml"/><Relationship Id="rId5" Type="http://schemas.openxmlformats.org/officeDocument/2006/relationships/slide" Target="slide18.xml"/><Relationship Id="rId10" Type="http://schemas.openxmlformats.org/officeDocument/2006/relationships/slide" Target="slide56.xml"/><Relationship Id="rId4" Type="http://schemas.openxmlformats.org/officeDocument/2006/relationships/slide" Target="slide62.xml"/><Relationship Id="rId9" Type="http://schemas.openxmlformats.org/officeDocument/2006/relationships/slide" Target="slide3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«Математический калейдоскоп»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7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3574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3574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772400" cy="1143000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Веселые вопросы</a:t>
            </a:r>
            <a:r>
              <a:rPr lang="ru-RU" sz="4800" b="1" i="1" dirty="0" smtClean="0"/>
              <a:t> 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2357430"/>
            <a:ext cx="80010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 7 прибавили 5. Как правильно записать результат: «одиннадцать» или «</a:t>
            </a:r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адиннадцать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»?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1736" y="1714488"/>
            <a:ext cx="37862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Вопрос 8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00298" y="4786322"/>
            <a:ext cx="3643338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Правильно записать:</a:t>
            </a:r>
          </a:p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«двенадцать»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Улыбающееся лицо 8"/>
          <p:cNvSpPr/>
          <p:nvPr/>
        </p:nvSpPr>
        <p:spPr>
          <a:xfrm>
            <a:off x="7358082" y="571480"/>
            <a:ext cx="571504" cy="571504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лыбающееся лицо 9"/>
          <p:cNvSpPr/>
          <p:nvPr/>
        </p:nvSpPr>
        <p:spPr>
          <a:xfrm>
            <a:off x="1214414" y="642918"/>
            <a:ext cx="571504" cy="571504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8577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6312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22648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7772400" cy="1143000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Веселые вопросы</a:t>
            </a:r>
            <a:r>
              <a:rPr lang="ru-RU" sz="4800" b="1" i="1" dirty="0" smtClean="0"/>
              <a:t> 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2357430"/>
            <a:ext cx="800105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Мотоциклист ехал в поселок. По дороге он встретил три легковые машины и грузовик. Сколько всего машин шло в этот поселок?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1736" y="1714488"/>
            <a:ext cx="37862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Вопрос 9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00298" y="4929198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Ни одной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Улыбающееся лицо 9"/>
          <p:cNvSpPr/>
          <p:nvPr/>
        </p:nvSpPr>
        <p:spPr>
          <a:xfrm>
            <a:off x="1142976" y="571480"/>
            <a:ext cx="571504" cy="571504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лыбающееся лицо 10"/>
          <p:cNvSpPr/>
          <p:nvPr/>
        </p:nvSpPr>
        <p:spPr>
          <a:xfrm>
            <a:off x="7429520" y="571480"/>
            <a:ext cx="571504" cy="571504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1"/>
          <a:ext cx="8215342" cy="49292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315055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77865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772400" cy="1143000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Веселые вопросы</a:t>
            </a:r>
            <a:r>
              <a:rPr lang="ru-RU" sz="4800" b="1" i="1" dirty="0" smtClean="0"/>
              <a:t> 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2357430"/>
            <a:ext cx="800105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Из Москвы в Петербург вышел поезд со скоростью 60 км/ч, а из Петербурга в Москву вышел второй поезд со скоростью 70 км/ч. Какой из поездов будет дальше от Москвы в момент встречи?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1736" y="1714488"/>
            <a:ext cx="37862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Вопрос 10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4348" y="5286388"/>
            <a:ext cx="7572428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 встрече поезда окажутся на одинаковом расстоянии от Москвы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Улыбающееся лицо 8"/>
          <p:cNvSpPr/>
          <p:nvPr/>
        </p:nvSpPr>
        <p:spPr>
          <a:xfrm>
            <a:off x="1142976" y="571480"/>
            <a:ext cx="571504" cy="571504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лыбающееся лицо 9"/>
          <p:cNvSpPr/>
          <p:nvPr/>
        </p:nvSpPr>
        <p:spPr>
          <a:xfrm>
            <a:off x="7429520" y="571480"/>
            <a:ext cx="571504" cy="571504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8577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6914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16630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772400" cy="1143000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Веселые вопросы</a:t>
            </a:r>
            <a:r>
              <a:rPr lang="ru-RU" sz="4800" b="1" i="1" dirty="0" smtClean="0"/>
              <a:t> 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2357430"/>
            <a:ext cx="800105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Чему равно произведение последовательных целых чисел, начинающихся числом – 5 и оканчивающихся числом 8?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1736" y="1714488"/>
            <a:ext cx="37862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Вопрос 11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00298" y="4929198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нулю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Улыбающееся лицо 8"/>
          <p:cNvSpPr/>
          <p:nvPr/>
        </p:nvSpPr>
        <p:spPr>
          <a:xfrm>
            <a:off x="1142976" y="571480"/>
            <a:ext cx="571504" cy="571504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лыбающееся лицо 9"/>
          <p:cNvSpPr/>
          <p:nvPr/>
        </p:nvSpPr>
        <p:spPr>
          <a:xfrm>
            <a:off x="7500958" y="571480"/>
            <a:ext cx="571504" cy="571504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7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3574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3574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772400" cy="1143000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Веселые вопросы</a:t>
            </a:r>
            <a:r>
              <a:rPr lang="ru-RU" sz="4800" b="1" i="1" dirty="0" smtClean="0"/>
              <a:t> 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2643182"/>
            <a:ext cx="80010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Какое слово из 11 букв все отличники пишут неправильно?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1736" y="1714488"/>
            <a:ext cx="37862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Вопрос 12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00298" y="4929198"/>
            <a:ext cx="3643338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Слово «неправильно»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Управляющая кнопка: в начало 8">
            <a:hlinkClick r:id="rId2" action="ppaction://hlinksldjump" highlightClick="1"/>
          </p:cNvPr>
          <p:cNvSpPr/>
          <p:nvPr/>
        </p:nvSpPr>
        <p:spPr>
          <a:xfrm>
            <a:off x="7000892" y="5429264"/>
            <a:ext cx="1214446" cy="928694"/>
          </a:xfrm>
          <a:prstGeom prst="actionButtonBeginning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лыбающееся лицо 9"/>
          <p:cNvSpPr/>
          <p:nvPr/>
        </p:nvSpPr>
        <p:spPr>
          <a:xfrm>
            <a:off x="1142976" y="571480"/>
            <a:ext cx="571504" cy="571504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лыбающееся лицо 10"/>
          <p:cNvSpPr/>
          <p:nvPr/>
        </p:nvSpPr>
        <p:spPr>
          <a:xfrm>
            <a:off x="7500958" y="571480"/>
            <a:ext cx="571504" cy="571504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7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3574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3574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772400" cy="1143000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Задачи со спичками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2357430"/>
            <a:ext cx="80010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Из спичек построен дом . Переложить две спички так, чтобы дом повернулся другой стороной.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1736" y="1714488"/>
            <a:ext cx="37862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Задача 1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14612" y="4000504"/>
            <a:ext cx="307183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Решение: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76" name="Группа 75"/>
          <p:cNvGrpSpPr/>
          <p:nvPr/>
        </p:nvGrpSpPr>
        <p:grpSpPr>
          <a:xfrm>
            <a:off x="857224" y="4572008"/>
            <a:ext cx="1978314" cy="1835438"/>
            <a:chOff x="857224" y="4572008"/>
            <a:chExt cx="1978314" cy="1835438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899109" y="5561935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857224" y="5429264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827803" y="5561935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1785918" y="5429264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2756497" y="5561935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2714612" y="5429264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 rot="16200000">
              <a:off x="2365186" y="5944697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 rot="16200000">
              <a:off x="1885340" y="6258536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/>
            <p:cNvSpPr/>
            <p:nvPr/>
          </p:nvSpPr>
          <p:spPr>
            <a:xfrm rot="16200000">
              <a:off x="1436492" y="5944697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 rot="16200000">
              <a:off x="956646" y="6258536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 rot="16200000">
              <a:off x="2365186" y="5016003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/>
            <p:cNvSpPr/>
            <p:nvPr/>
          </p:nvSpPr>
          <p:spPr>
            <a:xfrm rot="16200000">
              <a:off x="1885340" y="5329842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/>
            <p:cNvSpPr/>
            <p:nvPr/>
          </p:nvSpPr>
          <p:spPr>
            <a:xfrm rot="16200000">
              <a:off x="1936558" y="4230185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вал 31"/>
            <p:cNvSpPr/>
            <p:nvPr/>
          </p:nvSpPr>
          <p:spPr>
            <a:xfrm rot="16200000">
              <a:off x="1456712" y="4544024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/>
            <p:cNvSpPr/>
            <p:nvPr/>
          </p:nvSpPr>
          <p:spPr>
            <a:xfrm rot="19920000">
              <a:off x="1640737" y="4740378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Овал 37"/>
            <p:cNvSpPr/>
            <p:nvPr/>
          </p:nvSpPr>
          <p:spPr>
            <a:xfrm rot="19920000">
              <a:off x="1391736" y="4661479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Прямоугольник 39"/>
            <p:cNvSpPr/>
            <p:nvPr/>
          </p:nvSpPr>
          <p:spPr>
            <a:xfrm rot="1800000">
              <a:off x="1120773" y="4720071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/>
            <p:cNvSpPr/>
            <p:nvPr/>
          </p:nvSpPr>
          <p:spPr>
            <a:xfrm rot="1800000">
              <a:off x="1300578" y="4644512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Прямоугольник 42"/>
            <p:cNvSpPr/>
            <p:nvPr/>
          </p:nvSpPr>
          <p:spPr>
            <a:xfrm rot="19920000">
              <a:off x="2569431" y="4668940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Овал 43"/>
            <p:cNvSpPr/>
            <p:nvPr/>
          </p:nvSpPr>
          <p:spPr>
            <a:xfrm rot="19920000">
              <a:off x="2320430" y="4590041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7" name="Группа 106"/>
          <p:cNvGrpSpPr/>
          <p:nvPr/>
        </p:nvGrpSpPr>
        <p:grpSpPr>
          <a:xfrm>
            <a:off x="4786314" y="5429264"/>
            <a:ext cx="120926" cy="928694"/>
            <a:chOff x="4786314" y="5429264"/>
            <a:chExt cx="120926" cy="928694"/>
          </a:xfrm>
        </p:grpSpPr>
        <p:sp>
          <p:nvSpPr>
            <p:cNvPr id="78" name="Прямоугольник 77"/>
            <p:cNvSpPr/>
            <p:nvPr/>
          </p:nvSpPr>
          <p:spPr>
            <a:xfrm>
              <a:off x="4828199" y="5561935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Овал 78"/>
            <p:cNvSpPr/>
            <p:nvPr/>
          </p:nvSpPr>
          <p:spPr>
            <a:xfrm>
              <a:off x="4786314" y="5429264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3" name="Группа 102"/>
          <p:cNvGrpSpPr/>
          <p:nvPr/>
        </p:nvGrpSpPr>
        <p:grpSpPr>
          <a:xfrm>
            <a:off x="5715008" y="5429264"/>
            <a:ext cx="120926" cy="928694"/>
            <a:chOff x="5715008" y="5429264"/>
            <a:chExt cx="120926" cy="928694"/>
          </a:xfrm>
        </p:grpSpPr>
        <p:sp>
          <p:nvSpPr>
            <p:cNvPr id="80" name="Прямоугольник 79"/>
            <p:cNvSpPr/>
            <p:nvPr/>
          </p:nvSpPr>
          <p:spPr>
            <a:xfrm>
              <a:off x="5756893" y="5561935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1" name="Овал 80"/>
            <p:cNvSpPr/>
            <p:nvPr/>
          </p:nvSpPr>
          <p:spPr>
            <a:xfrm>
              <a:off x="5715008" y="5429264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8" name="Группа 97"/>
          <p:cNvGrpSpPr/>
          <p:nvPr/>
        </p:nvGrpSpPr>
        <p:grpSpPr>
          <a:xfrm>
            <a:off x="6643702" y="5429264"/>
            <a:ext cx="120926" cy="928694"/>
            <a:chOff x="6643702" y="5429264"/>
            <a:chExt cx="120926" cy="928694"/>
          </a:xfrm>
        </p:grpSpPr>
        <p:sp>
          <p:nvSpPr>
            <p:cNvPr id="82" name="Прямоугольник 81"/>
            <p:cNvSpPr/>
            <p:nvPr/>
          </p:nvSpPr>
          <p:spPr>
            <a:xfrm>
              <a:off x="6685587" y="5561935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Овал 82"/>
            <p:cNvSpPr/>
            <p:nvPr/>
          </p:nvSpPr>
          <p:spPr>
            <a:xfrm>
              <a:off x="6643702" y="5429264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2" name="Группа 101"/>
          <p:cNvGrpSpPr/>
          <p:nvPr/>
        </p:nvGrpSpPr>
        <p:grpSpPr>
          <a:xfrm>
            <a:off x="5786446" y="6286520"/>
            <a:ext cx="928693" cy="120926"/>
            <a:chOff x="5786446" y="6286520"/>
            <a:chExt cx="928693" cy="120926"/>
          </a:xfrm>
        </p:grpSpPr>
        <p:sp>
          <p:nvSpPr>
            <p:cNvPr id="84" name="Прямоугольник 83"/>
            <p:cNvSpPr/>
            <p:nvPr/>
          </p:nvSpPr>
          <p:spPr>
            <a:xfrm rot="16200000">
              <a:off x="6294276" y="5944697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Овал 84"/>
            <p:cNvSpPr/>
            <p:nvPr/>
          </p:nvSpPr>
          <p:spPr>
            <a:xfrm rot="16200000">
              <a:off x="5814430" y="6258536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6" name="Группа 105"/>
          <p:cNvGrpSpPr/>
          <p:nvPr/>
        </p:nvGrpSpPr>
        <p:grpSpPr>
          <a:xfrm>
            <a:off x="4857752" y="6286520"/>
            <a:ext cx="928693" cy="120926"/>
            <a:chOff x="4857752" y="6286520"/>
            <a:chExt cx="928693" cy="120926"/>
          </a:xfrm>
        </p:grpSpPr>
        <p:sp>
          <p:nvSpPr>
            <p:cNvPr id="86" name="Прямоугольник 85"/>
            <p:cNvSpPr/>
            <p:nvPr/>
          </p:nvSpPr>
          <p:spPr>
            <a:xfrm rot="16200000">
              <a:off x="5365582" y="5944697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Овал 86"/>
            <p:cNvSpPr/>
            <p:nvPr/>
          </p:nvSpPr>
          <p:spPr>
            <a:xfrm rot="16200000">
              <a:off x="4885736" y="6258536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1" name="Группа 100"/>
          <p:cNvGrpSpPr/>
          <p:nvPr/>
        </p:nvGrpSpPr>
        <p:grpSpPr>
          <a:xfrm>
            <a:off x="5786446" y="5357826"/>
            <a:ext cx="928693" cy="120926"/>
            <a:chOff x="5786446" y="5357826"/>
            <a:chExt cx="928693" cy="120926"/>
          </a:xfrm>
        </p:grpSpPr>
        <p:sp>
          <p:nvSpPr>
            <p:cNvPr id="88" name="Прямоугольник 87"/>
            <p:cNvSpPr/>
            <p:nvPr/>
          </p:nvSpPr>
          <p:spPr>
            <a:xfrm rot="16200000">
              <a:off x="6294276" y="5016003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9" name="Овал 88"/>
            <p:cNvSpPr/>
            <p:nvPr/>
          </p:nvSpPr>
          <p:spPr>
            <a:xfrm rot="16200000">
              <a:off x="5814430" y="5329842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0" name="Группа 99"/>
          <p:cNvGrpSpPr/>
          <p:nvPr/>
        </p:nvGrpSpPr>
        <p:grpSpPr>
          <a:xfrm>
            <a:off x="5286380" y="4572008"/>
            <a:ext cx="928693" cy="120926"/>
            <a:chOff x="5357818" y="4572008"/>
            <a:chExt cx="928693" cy="120926"/>
          </a:xfrm>
        </p:grpSpPr>
        <p:sp>
          <p:nvSpPr>
            <p:cNvPr id="90" name="Прямоугольник 89"/>
            <p:cNvSpPr/>
            <p:nvPr/>
          </p:nvSpPr>
          <p:spPr>
            <a:xfrm rot="16200000">
              <a:off x="5865648" y="4230185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Овал 90"/>
            <p:cNvSpPr/>
            <p:nvPr/>
          </p:nvSpPr>
          <p:spPr>
            <a:xfrm rot="16200000">
              <a:off x="5385802" y="4544024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4" name="Группа 103"/>
          <p:cNvGrpSpPr/>
          <p:nvPr/>
        </p:nvGrpSpPr>
        <p:grpSpPr>
          <a:xfrm rot="-300000">
            <a:off x="5323947" y="4654625"/>
            <a:ext cx="294705" cy="874922"/>
            <a:chOff x="5320826" y="4661479"/>
            <a:chExt cx="294705" cy="874922"/>
          </a:xfrm>
        </p:grpSpPr>
        <p:sp>
          <p:nvSpPr>
            <p:cNvPr id="92" name="Прямоугольник 91"/>
            <p:cNvSpPr/>
            <p:nvPr/>
          </p:nvSpPr>
          <p:spPr>
            <a:xfrm rot="19920000">
              <a:off x="5569827" y="4740378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3" name="Овал 92"/>
            <p:cNvSpPr/>
            <p:nvPr/>
          </p:nvSpPr>
          <p:spPr>
            <a:xfrm rot="19920000">
              <a:off x="5320826" y="4661479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5" name="Группа 104"/>
          <p:cNvGrpSpPr/>
          <p:nvPr/>
        </p:nvGrpSpPr>
        <p:grpSpPr>
          <a:xfrm>
            <a:off x="5049863" y="4644512"/>
            <a:ext cx="300731" cy="871582"/>
            <a:chOff x="5049863" y="4644512"/>
            <a:chExt cx="300731" cy="871582"/>
          </a:xfrm>
        </p:grpSpPr>
        <p:sp>
          <p:nvSpPr>
            <p:cNvPr id="94" name="Прямоугольник 93"/>
            <p:cNvSpPr/>
            <p:nvPr/>
          </p:nvSpPr>
          <p:spPr>
            <a:xfrm rot="1800000">
              <a:off x="5049863" y="4720071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5" name="Овал 94"/>
            <p:cNvSpPr/>
            <p:nvPr/>
          </p:nvSpPr>
          <p:spPr>
            <a:xfrm rot="1800000">
              <a:off x="5229668" y="4644512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9" name="Группа 98"/>
          <p:cNvGrpSpPr/>
          <p:nvPr/>
        </p:nvGrpSpPr>
        <p:grpSpPr>
          <a:xfrm rot="-300000">
            <a:off x="6181204" y="4583185"/>
            <a:ext cx="294705" cy="874922"/>
            <a:chOff x="6249520" y="4590041"/>
            <a:chExt cx="294705" cy="874922"/>
          </a:xfrm>
        </p:grpSpPr>
        <p:sp>
          <p:nvSpPr>
            <p:cNvPr id="96" name="Прямоугольник 95"/>
            <p:cNvSpPr/>
            <p:nvPr/>
          </p:nvSpPr>
          <p:spPr>
            <a:xfrm rot="19920000">
              <a:off x="6498521" y="4668940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Овал 96"/>
            <p:cNvSpPr/>
            <p:nvPr/>
          </p:nvSpPr>
          <p:spPr>
            <a:xfrm rot="19920000">
              <a:off x="6249520" y="4590041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22222E-6 L -0.10486 0.00324 " pathEditMode="relative" ptsTypes="AA">
                                      <p:cBhvr>
                                        <p:cTn id="57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6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96296E-6 L 0.0441 -0.00162 " pathEditMode="relative" ptsTypes="AA">
                                      <p:cBhvr>
                                        <p:cTn id="62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7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3574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3574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772400" cy="1143000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Задачи со спичками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2357430"/>
            <a:ext cx="80010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Спичечный рак ползет вверх. Переложить три спички так, </a:t>
            </a:r>
            <a:r>
              <a:rPr lang="ru-RU" sz="32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чтобы он пополз вниз.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1736" y="1714488"/>
            <a:ext cx="37862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Задача 2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86050" y="4000504"/>
            <a:ext cx="307183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Решение: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21" name="Группа 103"/>
          <p:cNvGrpSpPr/>
          <p:nvPr/>
        </p:nvGrpSpPr>
        <p:grpSpPr>
          <a:xfrm rot="-300000">
            <a:off x="2037798" y="4083120"/>
            <a:ext cx="294705" cy="874922"/>
            <a:chOff x="5320826" y="4661479"/>
            <a:chExt cx="294705" cy="874922"/>
          </a:xfrm>
        </p:grpSpPr>
        <p:sp>
          <p:nvSpPr>
            <p:cNvPr id="92" name="Прямоугольник 91"/>
            <p:cNvSpPr/>
            <p:nvPr/>
          </p:nvSpPr>
          <p:spPr>
            <a:xfrm rot="19920000">
              <a:off x="5569827" y="4740378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3" name="Овал 92"/>
            <p:cNvSpPr/>
            <p:nvPr/>
          </p:nvSpPr>
          <p:spPr>
            <a:xfrm rot="19920000">
              <a:off x="5320826" y="4661479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4" name="Группа 104"/>
          <p:cNvGrpSpPr/>
          <p:nvPr/>
        </p:nvGrpSpPr>
        <p:grpSpPr>
          <a:xfrm rot="120000">
            <a:off x="1729598" y="4076925"/>
            <a:ext cx="300731" cy="871582"/>
            <a:chOff x="5049863" y="4644512"/>
            <a:chExt cx="300731" cy="871582"/>
          </a:xfrm>
        </p:grpSpPr>
        <p:sp>
          <p:nvSpPr>
            <p:cNvPr id="94" name="Прямоугольник 93"/>
            <p:cNvSpPr/>
            <p:nvPr/>
          </p:nvSpPr>
          <p:spPr>
            <a:xfrm rot="1800000">
              <a:off x="5049863" y="4720071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5" name="Овал 94"/>
            <p:cNvSpPr/>
            <p:nvPr/>
          </p:nvSpPr>
          <p:spPr>
            <a:xfrm rot="1800000">
              <a:off x="5229668" y="4644512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98"/>
          <p:cNvGrpSpPr/>
          <p:nvPr/>
        </p:nvGrpSpPr>
        <p:grpSpPr>
          <a:xfrm rot="-300000">
            <a:off x="6252640" y="4011682"/>
            <a:ext cx="294705" cy="874922"/>
            <a:chOff x="6249520" y="4590041"/>
            <a:chExt cx="294705" cy="874922"/>
          </a:xfrm>
        </p:grpSpPr>
        <p:sp>
          <p:nvSpPr>
            <p:cNvPr id="96" name="Прямоугольник 95"/>
            <p:cNvSpPr/>
            <p:nvPr/>
          </p:nvSpPr>
          <p:spPr>
            <a:xfrm rot="19920000">
              <a:off x="6498521" y="4668940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Овал 96"/>
            <p:cNvSpPr/>
            <p:nvPr/>
          </p:nvSpPr>
          <p:spPr>
            <a:xfrm rot="19920000">
              <a:off x="6249520" y="4590041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8" name="Группа 103"/>
          <p:cNvGrpSpPr/>
          <p:nvPr/>
        </p:nvGrpSpPr>
        <p:grpSpPr>
          <a:xfrm rot="-300000">
            <a:off x="1537732" y="4868938"/>
            <a:ext cx="294705" cy="874922"/>
            <a:chOff x="5320826" y="4661479"/>
            <a:chExt cx="294705" cy="874922"/>
          </a:xfrm>
        </p:grpSpPr>
        <p:sp>
          <p:nvSpPr>
            <p:cNvPr id="59" name="Прямоугольник 58"/>
            <p:cNvSpPr/>
            <p:nvPr/>
          </p:nvSpPr>
          <p:spPr>
            <a:xfrm rot="19920000">
              <a:off x="5569827" y="4740378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Овал 59"/>
            <p:cNvSpPr/>
            <p:nvPr/>
          </p:nvSpPr>
          <p:spPr>
            <a:xfrm rot="19920000">
              <a:off x="5320826" y="4661479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1" name="Группа 104"/>
          <p:cNvGrpSpPr/>
          <p:nvPr/>
        </p:nvGrpSpPr>
        <p:grpSpPr>
          <a:xfrm>
            <a:off x="2214546" y="4857760"/>
            <a:ext cx="300731" cy="871582"/>
            <a:chOff x="5049863" y="4644512"/>
            <a:chExt cx="300731" cy="871582"/>
          </a:xfrm>
        </p:grpSpPr>
        <p:sp>
          <p:nvSpPr>
            <p:cNvPr id="62" name="Прямоугольник 61"/>
            <p:cNvSpPr/>
            <p:nvPr/>
          </p:nvSpPr>
          <p:spPr>
            <a:xfrm rot="1800000">
              <a:off x="5049863" y="4720071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3" name="Овал 62"/>
            <p:cNvSpPr/>
            <p:nvPr/>
          </p:nvSpPr>
          <p:spPr>
            <a:xfrm rot="1800000">
              <a:off x="5229668" y="4644512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4" name="Группа 104"/>
          <p:cNvGrpSpPr/>
          <p:nvPr/>
        </p:nvGrpSpPr>
        <p:grpSpPr>
          <a:xfrm>
            <a:off x="1214414" y="4929198"/>
            <a:ext cx="300731" cy="871582"/>
            <a:chOff x="5049863" y="4644512"/>
            <a:chExt cx="300731" cy="871582"/>
          </a:xfrm>
        </p:grpSpPr>
        <p:sp>
          <p:nvSpPr>
            <p:cNvPr id="65" name="Прямоугольник 64"/>
            <p:cNvSpPr/>
            <p:nvPr/>
          </p:nvSpPr>
          <p:spPr>
            <a:xfrm rot="1800000">
              <a:off x="5049863" y="4720071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Овал 65"/>
            <p:cNvSpPr/>
            <p:nvPr/>
          </p:nvSpPr>
          <p:spPr>
            <a:xfrm rot="1800000">
              <a:off x="5229668" y="4644512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7" name="Группа 103"/>
          <p:cNvGrpSpPr/>
          <p:nvPr/>
        </p:nvGrpSpPr>
        <p:grpSpPr>
          <a:xfrm rot="-300000">
            <a:off x="2537864" y="4868938"/>
            <a:ext cx="294705" cy="874922"/>
            <a:chOff x="5320826" y="4661479"/>
            <a:chExt cx="294705" cy="874922"/>
          </a:xfrm>
        </p:grpSpPr>
        <p:sp>
          <p:nvSpPr>
            <p:cNvPr id="68" name="Прямоугольник 67"/>
            <p:cNvSpPr/>
            <p:nvPr/>
          </p:nvSpPr>
          <p:spPr>
            <a:xfrm rot="19920000">
              <a:off x="5569827" y="4740378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Овал 68"/>
            <p:cNvSpPr/>
            <p:nvPr/>
          </p:nvSpPr>
          <p:spPr>
            <a:xfrm rot="19920000">
              <a:off x="5320826" y="4661479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0" name="Группа 104"/>
          <p:cNvGrpSpPr/>
          <p:nvPr/>
        </p:nvGrpSpPr>
        <p:grpSpPr>
          <a:xfrm>
            <a:off x="3214678" y="4857760"/>
            <a:ext cx="300731" cy="871582"/>
            <a:chOff x="5049863" y="4644512"/>
            <a:chExt cx="300731" cy="871582"/>
          </a:xfrm>
        </p:grpSpPr>
        <p:sp>
          <p:nvSpPr>
            <p:cNvPr id="71" name="Прямоугольник 70"/>
            <p:cNvSpPr/>
            <p:nvPr/>
          </p:nvSpPr>
          <p:spPr>
            <a:xfrm rot="1800000">
              <a:off x="5049863" y="4720071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Овал 71"/>
            <p:cNvSpPr/>
            <p:nvPr/>
          </p:nvSpPr>
          <p:spPr>
            <a:xfrm rot="1800000">
              <a:off x="5229668" y="4644512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3" name="Группа 103"/>
          <p:cNvGrpSpPr/>
          <p:nvPr/>
        </p:nvGrpSpPr>
        <p:grpSpPr>
          <a:xfrm rot="-300000">
            <a:off x="537601" y="4940375"/>
            <a:ext cx="294705" cy="874922"/>
            <a:chOff x="5320826" y="4661479"/>
            <a:chExt cx="294705" cy="874922"/>
          </a:xfrm>
        </p:grpSpPr>
        <p:sp>
          <p:nvSpPr>
            <p:cNvPr id="74" name="Прямоугольник 73"/>
            <p:cNvSpPr/>
            <p:nvPr/>
          </p:nvSpPr>
          <p:spPr>
            <a:xfrm rot="19920000">
              <a:off x="5569827" y="4740378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5" name="Овал 74"/>
            <p:cNvSpPr/>
            <p:nvPr/>
          </p:nvSpPr>
          <p:spPr>
            <a:xfrm rot="19920000">
              <a:off x="5320826" y="4661479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6" name="Группа 103"/>
          <p:cNvGrpSpPr/>
          <p:nvPr/>
        </p:nvGrpSpPr>
        <p:grpSpPr>
          <a:xfrm rot="-300000">
            <a:off x="2037799" y="5654757"/>
            <a:ext cx="294705" cy="874922"/>
            <a:chOff x="5320826" y="4661479"/>
            <a:chExt cx="294705" cy="874922"/>
          </a:xfrm>
        </p:grpSpPr>
        <p:sp>
          <p:nvSpPr>
            <p:cNvPr id="77" name="Прямоугольник 76"/>
            <p:cNvSpPr/>
            <p:nvPr/>
          </p:nvSpPr>
          <p:spPr>
            <a:xfrm rot="19920000">
              <a:off x="5569827" y="4740378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Овал 97"/>
            <p:cNvSpPr/>
            <p:nvPr/>
          </p:nvSpPr>
          <p:spPr>
            <a:xfrm rot="19920000">
              <a:off x="5320826" y="4661479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9" name="Группа 104"/>
          <p:cNvGrpSpPr/>
          <p:nvPr/>
        </p:nvGrpSpPr>
        <p:grpSpPr>
          <a:xfrm>
            <a:off x="1785918" y="5643578"/>
            <a:ext cx="300731" cy="871582"/>
            <a:chOff x="5049863" y="4644512"/>
            <a:chExt cx="300731" cy="871582"/>
          </a:xfrm>
        </p:grpSpPr>
        <p:sp>
          <p:nvSpPr>
            <p:cNvPr id="100" name="Прямоугольник 99"/>
            <p:cNvSpPr/>
            <p:nvPr/>
          </p:nvSpPr>
          <p:spPr>
            <a:xfrm rot="1800000">
              <a:off x="5049863" y="4720071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1" name="Овал 100"/>
            <p:cNvSpPr/>
            <p:nvPr/>
          </p:nvSpPr>
          <p:spPr>
            <a:xfrm rot="1800000">
              <a:off x="5229668" y="4644512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2" name="Группа 104"/>
          <p:cNvGrpSpPr/>
          <p:nvPr/>
        </p:nvGrpSpPr>
        <p:grpSpPr>
          <a:xfrm rot="120000">
            <a:off x="6015877" y="4005485"/>
            <a:ext cx="300731" cy="871582"/>
            <a:chOff x="5049863" y="4644512"/>
            <a:chExt cx="300731" cy="871582"/>
          </a:xfrm>
        </p:grpSpPr>
        <p:sp>
          <p:nvSpPr>
            <p:cNvPr id="103" name="Прямоугольник 102"/>
            <p:cNvSpPr/>
            <p:nvPr/>
          </p:nvSpPr>
          <p:spPr>
            <a:xfrm rot="1800000">
              <a:off x="5049863" y="4720071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4" name="Овал 103"/>
            <p:cNvSpPr/>
            <p:nvPr/>
          </p:nvSpPr>
          <p:spPr>
            <a:xfrm rot="1800000">
              <a:off x="5229668" y="4644512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5" name="Группа 104"/>
          <p:cNvGrpSpPr/>
          <p:nvPr/>
        </p:nvGrpSpPr>
        <p:grpSpPr>
          <a:xfrm>
            <a:off x="6500826" y="4786322"/>
            <a:ext cx="300731" cy="871582"/>
            <a:chOff x="5049863" y="4644512"/>
            <a:chExt cx="300731" cy="871582"/>
          </a:xfrm>
        </p:grpSpPr>
        <p:sp>
          <p:nvSpPr>
            <p:cNvPr id="106" name="Прямоугольник 105"/>
            <p:cNvSpPr/>
            <p:nvPr/>
          </p:nvSpPr>
          <p:spPr>
            <a:xfrm rot="1800000">
              <a:off x="5049863" y="4720071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Овал 106"/>
            <p:cNvSpPr/>
            <p:nvPr/>
          </p:nvSpPr>
          <p:spPr>
            <a:xfrm rot="1800000">
              <a:off x="5229668" y="4644512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8" name="Группа 103"/>
          <p:cNvGrpSpPr/>
          <p:nvPr/>
        </p:nvGrpSpPr>
        <p:grpSpPr>
          <a:xfrm rot="-300000">
            <a:off x="5824012" y="4797500"/>
            <a:ext cx="294705" cy="874922"/>
            <a:chOff x="5320826" y="4661479"/>
            <a:chExt cx="294705" cy="874922"/>
          </a:xfrm>
        </p:grpSpPr>
        <p:sp>
          <p:nvSpPr>
            <p:cNvPr id="109" name="Прямоугольник 108"/>
            <p:cNvSpPr/>
            <p:nvPr/>
          </p:nvSpPr>
          <p:spPr>
            <a:xfrm rot="19920000">
              <a:off x="5569827" y="4740378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Овал 109"/>
            <p:cNvSpPr/>
            <p:nvPr/>
          </p:nvSpPr>
          <p:spPr>
            <a:xfrm rot="19920000">
              <a:off x="5320826" y="4661479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1" name="Группа 103"/>
          <p:cNvGrpSpPr/>
          <p:nvPr/>
        </p:nvGrpSpPr>
        <p:grpSpPr>
          <a:xfrm rot="-300000">
            <a:off x="6752706" y="4797499"/>
            <a:ext cx="294705" cy="874922"/>
            <a:chOff x="5320826" y="4661479"/>
            <a:chExt cx="294705" cy="874922"/>
          </a:xfrm>
        </p:grpSpPr>
        <p:sp>
          <p:nvSpPr>
            <p:cNvPr id="112" name="Прямоугольник 111"/>
            <p:cNvSpPr/>
            <p:nvPr/>
          </p:nvSpPr>
          <p:spPr>
            <a:xfrm rot="19920000">
              <a:off x="5569827" y="4740378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3" name="Овал 112"/>
            <p:cNvSpPr/>
            <p:nvPr/>
          </p:nvSpPr>
          <p:spPr>
            <a:xfrm rot="19920000">
              <a:off x="5320826" y="4661479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4" name="Группа 104"/>
          <p:cNvGrpSpPr/>
          <p:nvPr/>
        </p:nvGrpSpPr>
        <p:grpSpPr>
          <a:xfrm>
            <a:off x="7429520" y="4786322"/>
            <a:ext cx="300731" cy="871582"/>
            <a:chOff x="5049863" y="4644512"/>
            <a:chExt cx="300731" cy="871582"/>
          </a:xfrm>
        </p:grpSpPr>
        <p:sp>
          <p:nvSpPr>
            <p:cNvPr id="115" name="Прямоугольник 114"/>
            <p:cNvSpPr/>
            <p:nvPr/>
          </p:nvSpPr>
          <p:spPr>
            <a:xfrm rot="1800000">
              <a:off x="5049863" y="4720071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6" name="Овал 115"/>
            <p:cNvSpPr/>
            <p:nvPr/>
          </p:nvSpPr>
          <p:spPr>
            <a:xfrm rot="1800000">
              <a:off x="5229668" y="4644512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7" name="Группа 104"/>
          <p:cNvGrpSpPr/>
          <p:nvPr/>
        </p:nvGrpSpPr>
        <p:grpSpPr>
          <a:xfrm>
            <a:off x="5572132" y="4786322"/>
            <a:ext cx="300731" cy="871582"/>
            <a:chOff x="5049863" y="4644512"/>
            <a:chExt cx="300731" cy="871582"/>
          </a:xfrm>
        </p:grpSpPr>
        <p:sp>
          <p:nvSpPr>
            <p:cNvPr id="118" name="Прямоугольник 117"/>
            <p:cNvSpPr/>
            <p:nvPr/>
          </p:nvSpPr>
          <p:spPr>
            <a:xfrm rot="1800000">
              <a:off x="5049863" y="4720071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9" name="Овал 118"/>
            <p:cNvSpPr/>
            <p:nvPr/>
          </p:nvSpPr>
          <p:spPr>
            <a:xfrm rot="1800000">
              <a:off x="5229668" y="4644512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0" name="Группа 103"/>
          <p:cNvGrpSpPr/>
          <p:nvPr/>
        </p:nvGrpSpPr>
        <p:grpSpPr>
          <a:xfrm rot="-300000">
            <a:off x="4895319" y="4797499"/>
            <a:ext cx="294705" cy="874922"/>
            <a:chOff x="5320826" y="4661479"/>
            <a:chExt cx="294705" cy="874922"/>
          </a:xfrm>
        </p:grpSpPr>
        <p:sp>
          <p:nvSpPr>
            <p:cNvPr id="121" name="Прямоугольник 120"/>
            <p:cNvSpPr/>
            <p:nvPr/>
          </p:nvSpPr>
          <p:spPr>
            <a:xfrm rot="19920000">
              <a:off x="5569827" y="4740378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2" name="Овал 121"/>
            <p:cNvSpPr/>
            <p:nvPr/>
          </p:nvSpPr>
          <p:spPr>
            <a:xfrm rot="19920000">
              <a:off x="5320826" y="4661479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3" name="Группа 103"/>
          <p:cNvGrpSpPr/>
          <p:nvPr/>
        </p:nvGrpSpPr>
        <p:grpSpPr>
          <a:xfrm rot="-300000">
            <a:off x="6324078" y="5583318"/>
            <a:ext cx="294705" cy="874922"/>
            <a:chOff x="5320826" y="4661479"/>
            <a:chExt cx="294705" cy="874922"/>
          </a:xfrm>
        </p:grpSpPr>
        <p:sp>
          <p:nvSpPr>
            <p:cNvPr id="124" name="Прямоугольник 123"/>
            <p:cNvSpPr/>
            <p:nvPr/>
          </p:nvSpPr>
          <p:spPr>
            <a:xfrm rot="19920000">
              <a:off x="5569827" y="4740378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5" name="Овал 124"/>
            <p:cNvSpPr/>
            <p:nvPr/>
          </p:nvSpPr>
          <p:spPr>
            <a:xfrm rot="19920000">
              <a:off x="5320826" y="4661479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6" name="Группа 104"/>
          <p:cNvGrpSpPr/>
          <p:nvPr/>
        </p:nvGrpSpPr>
        <p:grpSpPr>
          <a:xfrm>
            <a:off x="6072198" y="5572140"/>
            <a:ext cx="300731" cy="871582"/>
            <a:chOff x="5049863" y="4644512"/>
            <a:chExt cx="300731" cy="871582"/>
          </a:xfrm>
        </p:grpSpPr>
        <p:sp>
          <p:nvSpPr>
            <p:cNvPr id="127" name="Прямоугольник 126"/>
            <p:cNvSpPr/>
            <p:nvPr/>
          </p:nvSpPr>
          <p:spPr>
            <a:xfrm rot="1800000">
              <a:off x="5049863" y="4720071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8" name="Овал 127"/>
            <p:cNvSpPr/>
            <p:nvPr/>
          </p:nvSpPr>
          <p:spPr>
            <a:xfrm rot="1800000">
              <a:off x="5229668" y="4644512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5.55556E-6 L 0.10347 0.22871 " pathEditMode="relative" ptsTypes="AA">
                                      <p:cBhvr>
                                        <p:cTn id="52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07407E-6 L 0.09531 -0.22894 " pathEditMode="relative" rAng="0" ptsTypes="AA">
                                      <p:cBhvr>
                                        <p:cTn id="55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0" y="-11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07407E-6 L 0.30469 -0.00162 " pathEditMode="relative" ptsTypes="AA">
                                      <p:cBhvr>
                                        <p:cTn id="58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7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3574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3574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772400" cy="1143000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Задачи со спичками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2357430"/>
            <a:ext cx="80010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спичечной фигуре переложить три спички так, чтобы получилось три равных квадрата.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1736" y="1714488"/>
            <a:ext cx="37862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Задача 3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86050" y="4000504"/>
            <a:ext cx="307183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Решение: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67" name="Группа 66"/>
          <p:cNvGrpSpPr/>
          <p:nvPr/>
        </p:nvGrpSpPr>
        <p:grpSpPr>
          <a:xfrm>
            <a:off x="714348" y="5357826"/>
            <a:ext cx="120926" cy="928694"/>
            <a:chOff x="4786314" y="5429264"/>
            <a:chExt cx="120926" cy="928694"/>
          </a:xfrm>
        </p:grpSpPr>
        <p:sp>
          <p:nvSpPr>
            <p:cNvPr id="70" name="Прямоугольник 69"/>
            <p:cNvSpPr/>
            <p:nvPr/>
          </p:nvSpPr>
          <p:spPr>
            <a:xfrm>
              <a:off x="4828199" y="5561935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3" name="Овал 72"/>
            <p:cNvSpPr/>
            <p:nvPr/>
          </p:nvSpPr>
          <p:spPr>
            <a:xfrm>
              <a:off x="4786314" y="5429264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6" name="Группа 75"/>
          <p:cNvGrpSpPr/>
          <p:nvPr/>
        </p:nvGrpSpPr>
        <p:grpSpPr>
          <a:xfrm>
            <a:off x="714348" y="4429132"/>
            <a:ext cx="120926" cy="928694"/>
            <a:chOff x="4786314" y="5429264"/>
            <a:chExt cx="120926" cy="928694"/>
          </a:xfrm>
        </p:grpSpPr>
        <p:sp>
          <p:nvSpPr>
            <p:cNvPr id="78" name="Прямоугольник 77"/>
            <p:cNvSpPr/>
            <p:nvPr/>
          </p:nvSpPr>
          <p:spPr>
            <a:xfrm>
              <a:off x="4828199" y="5561935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Овал 78"/>
            <p:cNvSpPr/>
            <p:nvPr/>
          </p:nvSpPr>
          <p:spPr>
            <a:xfrm>
              <a:off x="4786314" y="5429264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0" name="Группа 79"/>
          <p:cNvGrpSpPr/>
          <p:nvPr/>
        </p:nvGrpSpPr>
        <p:grpSpPr>
          <a:xfrm>
            <a:off x="5286380" y="5286388"/>
            <a:ext cx="120926" cy="928694"/>
            <a:chOff x="4786314" y="5429264"/>
            <a:chExt cx="120926" cy="928694"/>
          </a:xfrm>
        </p:grpSpPr>
        <p:sp>
          <p:nvSpPr>
            <p:cNvPr id="81" name="Прямоугольник 80"/>
            <p:cNvSpPr/>
            <p:nvPr/>
          </p:nvSpPr>
          <p:spPr>
            <a:xfrm>
              <a:off x="4828199" y="5561935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Овал 81"/>
            <p:cNvSpPr/>
            <p:nvPr/>
          </p:nvSpPr>
          <p:spPr>
            <a:xfrm>
              <a:off x="4786314" y="5429264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3" name="Группа 82"/>
          <p:cNvGrpSpPr/>
          <p:nvPr/>
        </p:nvGrpSpPr>
        <p:grpSpPr>
          <a:xfrm>
            <a:off x="785786" y="4357694"/>
            <a:ext cx="928693" cy="120926"/>
            <a:chOff x="5786446" y="5357826"/>
            <a:chExt cx="928693" cy="120926"/>
          </a:xfrm>
        </p:grpSpPr>
        <p:sp>
          <p:nvSpPr>
            <p:cNvPr id="84" name="Прямоугольник 83"/>
            <p:cNvSpPr/>
            <p:nvPr/>
          </p:nvSpPr>
          <p:spPr>
            <a:xfrm rot="16200000">
              <a:off x="6294276" y="5016003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Овал 84"/>
            <p:cNvSpPr/>
            <p:nvPr/>
          </p:nvSpPr>
          <p:spPr>
            <a:xfrm rot="16200000">
              <a:off x="5814430" y="5329842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6" name="Группа 85"/>
          <p:cNvGrpSpPr/>
          <p:nvPr/>
        </p:nvGrpSpPr>
        <p:grpSpPr>
          <a:xfrm>
            <a:off x="1785918" y="4357694"/>
            <a:ext cx="928693" cy="120926"/>
            <a:chOff x="5786446" y="5357826"/>
            <a:chExt cx="928693" cy="120926"/>
          </a:xfrm>
        </p:grpSpPr>
        <p:sp>
          <p:nvSpPr>
            <p:cNvPr id="87" name="Прямоугольник 86"/>
            <p:cNvSpPr/>
            <p:nvPr/>
          </p:nvSpPr>
          <p:spPr>
            <a:xfrm rot="16200000">
              <a:off x="6294276" y="5016003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Овал 87"/>
            <p:cNvSpPr/>
            <p:nvPr/>
          </p:nvSpPr>
          <p:spPr>
            <a:xfrm rot="16200000">
              <a:off x="5814430" y="5329842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9" name="Группа 88"/>
          <p:cNvGrpSpPr/>
          <p:nvPr/>
        </p:nvGrpSpPr>
        <p:grpSpPr>
          <a:xfrm>
            <a:off x="2643174" y="4429132"/>
            <a:ext cx="120926" cy="928694"/>
            <a:chOff x="4786314" y="5429264"/>
            <a:chExt cx="120926" cy="928694"/>
          </a:xfrm>
        </p:grpSpPr>
        <p:sp>
          <p:nvSpPr>
            <p:cNvPr id="90" name="Прямоугольник 89"/>
            <p:cNvSpPr/>
            <p:nvPr/>
          </p:nvSpPr>
          <p:spPr>
            <a:xfrm>
              <a:off x="4828199" y="5561935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Овал 90"/>
            <p:cNvSpPr/>
            <p:nvPr/>
          </p:nvSpPr>
          <p:spPr>
            <a:xfrm>
              <a:off x="4786314" y="5429264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9" name="Группа 98"/>
          <p:cNvGrpSpPr/>
          <p:nvPr/>
        </p:nvGrpSpPr>
        <p:grpSpPr>
          <a:xfrm>
            <a:off x="2643174" y="5357826"/>
            <a:ext cx="120926" cy="928694"/>
            <a:chOff x="4786314" y="5429264"/>
            <a:chExt cx="120926" cy="928694"/>
          </a:xfrm>
        </p:grpSpPr>
        <p:sp>
          <p:nvSpPr>
            <p:cNvPr id="102" name="Прямоугольник 101"/>
            <p:cNvSpPr/>
            <p:nvPr/>
          </p:nvSpPr>
          <p:spPr>
            <a:xfrm>
              <a:off x="4828199" y="5561935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" name="Овал 104"/>
            <p:cNvSpPr/>
            <p:nvPr/>
          </p:nvSpPr>
          <p:spPr>
            <a:xfrm>
              <a:off x="4786314" y="5429264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8" name="Группа 107"/>
          <p:cNvGrpSpPr/>
          <p:nvPr/>
        </p:nvGrpSpPr>
        <p:grpSpPr>
          <a:xfrm>
            <a:off x="1785918" y="6215082"/>
            <a:ext cx="928693" cy="120926"/>
            <a:chOff x="5786446" y="5357826"/>
            <a:chExt cx="928693" cy="120926"/>
          </a:xfrm>
        </p:grpSpPr>
        <p:sp>
          <p:nvSpPr>
            <p:cNvPr id="111" name="Прямоугольник 110"/>
            <p:cNvSpPr/>
            <p:nvPr/>
          </p:nvSpPr>
          <p:spPr>
            <a:xfrm rot="16200000">
              <a:off x="6294276" y="5016003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4" name="Овал 113"/>
            <p:cNvSpPr/>
            <p:nvPr/>
          </p:nvSpPr>
          <p:spPr>
            <a:xfrm rot="16200000">
              <a:off x="5814430" y="5329842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7" name="Группа 116"/>
          <p:cNvGrpSpPr/>
          <p:nvPr/>
        </p:nvGrpSpPr>
        <p:grpSpPr>
          <a:xfrm>
            <a:off x="785786" y="6215082"/>
            <a:ext cx="928693" cy="120926"/>
            <a:chOff x="5786446" y="5357826"/>
            <a:chExt cx="928693" cy="120926"/>
          </a:xfrm>
        </p:grpSpPr>
        <p:sp>
          <p:nvSpPr>
            <p:cNvPr id="120" name="Прямоугольник 119"/>
            <p:cNvSpPr/>
            <p:nvPr/>
          </p:nvSpPr>
          <p:spPr>
            <a:xfrm rot="16200000">
              <a:off x="6294276" y="5016003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3" name="Овал 122"/>
            <p:cNvSpPr/>
            <p:nvPr/>
          </p:nvSpPr>
          <p:spPr>
            <a:xfrm rot="16200000">
              <a:off x="5814430" y="5329842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6" name="Группа 125"/>
          <p:cNvGrpSpPr/>
          <p:nvPr/>
        </p:nvGrpSpPr>
        <p:grpSpPr>
          <a:xfrm>
            <a:off x="1714480" y="4429132"/>
            <a:ext cx="120926" cy="928694"/>
            <a:chOff x="4786314" y="5429264"/>
            <a:chExt cx="120926" cy="928694"/>
          </a:xfrm>
        </p:grpSpPr>
        <p:sp>
          <p:nvSpPr>
            <p:cNvPr id="129" name="Прямоугольник 128"/>
            <p:cNvSpPr/>
            <p:nvPr/>
          </p:nvSpPr>
          <p:spPr>
            <a:xfrm>
              <a:off x="4828199" y="5561935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0" name="Овал 129"/>
            <p:cNvSpPr/>
            <p:nvPr/>
          </p:nvSpPr>
          <p:spPr>
            <a:xfrm>
              <a:off x="4786314" y="5429264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1" name="Группа 130"/>
          <p:cNvGrpSpPr/>
          <p:nvPr/>
        </p:nvGrpSpPr>
        <p:grpSpPr>
          <a:xfrm>
            <a:off x="1714480" y="5357826"/>
            <a:ext cx="120926" cy="928694"/>
            <a:chOff x="4786314" y="5429264"/>
            <a:chExt cx="120926" cy="928694"/>
          </a:xfrm>
        </p:grpSpPr>
        <p:sp>
          <p:nvSpPr>
            <p:cNvPr id="132" name="Прямоугольник 131"/>
            <p:cNvSpPr/>
            <p:nvPr/>
          </p:nvSpPr>
          <p:spPr>
            <a:xfrm>
              <a:off x="4828199" y="5561935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3" name="Овал 132"/>
            <p:cNvSpPr/>
            <p:nvPr/>
          </p:nvSpPr>
          <p:spPr>
            <a:xfrm>
              <a:off x="4786314" y="5429264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4" name="Группа 133"/>
          <p:cNvGrpSpPr/>
          <p:nvPr/>
        </p:nvGrpSpPr>
        <p:grpSpPr>
          <a:xfrm>
            <a:off x="1714480" y="5357826"/>
            <a:ext cx="928693" cy="120926"/>
            <a:chOff x="5786446" y="5357826"/>
            <a:chExt cx="928693" cy="120926"/>
          </a:xfrm>
        </p:grpSpPr>
        <p:sp>
          <p:nvSpPr>
            <p:cNvPr id="135" name="Прямоугольник 134"/>
            <p:cNvSpPr/>
            <p:nvPr/>
          </p:nvSpPr>
          <p:spPr>
            <a:xfrm rot="16200000">
              <a:off x="6294276" y="5016003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6" name="Овал 135"/>
            <p:cNvSpPr/>
            <p:nvPr/>
          </p:nvSpPr>
          <p:spPr>
            <a:xfrm rot="16200000">
              <a:off x="5814430" y="5329842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7" name="Группа 136"/>
          <p:cNvGrpSpPr/>
          <p:nvPr/>
        </p:nvGrpSpPr>
        <p:grpSpPr>
          <a:xfrm>
            <a:off x="785786" y="5357826"/>
            <a:ext cx="928693" cy="120926"/>
            <a:chOff x="5786446" y="5357826"/>
            <a:chExt cx="928693" cy="120926"/>
          </a:xfrm>
        </p:grpSpPr>
        <p:sp>
          <p:nvSpPr>
            <p:cNvPr id="138" name="Прямоугольник 137"/>
            <p:cNvSpPr/>
            <p:nvPr/>
          </p:nvSpPr>
          <p:spPr>
            <a:xfrm rot="16200000">
              <a:off x="6294276" y="5016003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9" name="Овал 138"/>
            <p:cNvSpPr/>
            <p:nvPr/>
          </p:nvSpPr>
          <p:spPr>
            <a:xfrm rot="16200000">
              <a:off x="5814430" y="5329842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0" name="Группа 139"/>
          <p:cNvGrpSpPr/>
          <p:nvPr/>
        </p:nvGrpSpPr>
        <p:grpSpPr>
          <a:xfrm>
            <a:off x="5286380" y="4357694"/>
            <a:ext cx="120926" cy="928694"/>
            <a:chOff x="4786314" y="5429264"/>
            <a:chExt cx="120926" cy="928694"/>
          </a:xfrm>
        </p:grpSpPr>
        <p:sp>
          <p:nvSpPr>
            <p:cNvPr id="141" name="Прямоугольник 140"/>
            <p:cNvSpPr/>
            <p:nvPr/>
          </p:nvSpPr>
          <p:spPr>
            <a:xfrm>
              <a:off x="4828199" y="5561935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2" name="Овал 141"/>
            <p:cNvSpPr/>
            <p:nvPr/>
          </p:nvSpPr>
          <p:spPr>
            <a:xfrm>
              <a:off x="4786314" y="5429264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3" name="Группа 142"/>
          <p:cNvGrpSpPr/>
          <p:nvPr/>
        </p:nvGrpSpPr>
        <p:grpSpPr>
          <a:xfrm>
            <a:off x="5357818" y="4286256"/>
            <a:ext cx="928693" cy="120926"/>
            <a:chOff x="5786446" y="5357826"/>
            <a:chExt cx="928693" cy="120926"/>
          </a:xfrm>
        </p:grpSpPr>
        <p:sp>
          <p:nvSpPr>
            <p:cNvPr id="144" name="Прямоугольник 143"/>
            <p:cNvSpPr/>
            <p:nvPr/>
          </p:nvSpPr>
          <p:spPr>
            <a:xfrm rot="16200000">
              <a:off x="6294276" y="5016003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5" name="Овал 144"/>
            <p:cNvSpPr/>
            <p:nvPr/>
          </p:nvSpPr>
          <p:spPr>
            <a:xfrm rot="16200000">
              <a:off x="5814430" y="5329842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6" name="Группа 145"/>
          <p:cNvGrpSpPr/>
          <p:nvPr/>
        </p:nvGrpSpPr>
        <p:grpSpPr>
          <a:xfrm>
            <a:off x="6286512" y="4286256"/>
            <a:ext cx="928693" cy="120926"/>
            <a:chOff x="5786446" y="5357826"/>
            <a:chExt cx="928693" cy="120926"/>
          </a:xfrm>
        </p:grpSpPr>
        <p:sp>
          <p:nvSpPr>
            <p:cNvPr id="147" name="Прямоугольник 146"/>
            <p:cNvSpPr/>
            <p:nvPr/>
          </p:nvSpPr>
          <p:spPr>
            <a:xfrm rot="16200000">
              <a:off x="6294276" y="5016003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8" name="Овал 147"/>
            <p:cNvSpPr/>
            <p:nvPr/>
          </p:nvSpPr>
          <p:spPr>
            <a:xfrm rot="16200000">
              <a:off x="5814430" y="5329842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9" name="Группа 148"/>
          <p:cNvGrpSpPr/>
          <p:nvPr/>
        </p:nvGrpSpPr>
        <p:grpSpPr>
          <a:xfrm>
            <a:off x="7215206" y="4357694"/>
            <a:ext cx="120926" cy="928694"/>
            <a:chOff x="4786314" y="5429264"/>
            <a:chExt cx="120926" cy="928694"/>
          </a:xfrm>
        </p:grpSpPr>
        <p:sp>
          <p:nvSpPr>
            <p:cNvPr id="150" name="Прямоугольник 149"/>
            <p:cNvSpPr/>
            <p:nvPr/>
          </p:nvSpPr>
          <p:spPr>
            <a:xfrm>
              <a:off x="4828199" y="5561935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1" name="Овал 150"/>
            <p:cNvSpPr/>
            <p:nvPr/>
          </p:nvSpPr>
          <p:spPr>
            <a:xfrm>
              <a:off x="4786314" y="5429264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2" name="Группа 151"/>
          <p:cNvGrpSpPr/>
          <p:nvPr/>
        </p:nvGrpSpPr>
        <p:grpSpPr>
          <a:xfrm>
            <a:off x="7215206" y="5286388"/>
            <a:ext cx="120926" cy="928694"/>
            <a:chOff x="4786314" y="5429264"/>
            <a:chExt cx="120926" cy="928694"/>
          </a:xfrm>
        </p:grpSpPr>
        <p:sp>
          <p:nvSpPr>
            <p:cNvPr id="153" name="Прямоугольник 152"/>
            <p:cNvSpPr/>
            <p:nvPr/>
          </p:nvSpPr>
          <p:spPr>
            <a:xfrm>
              <a:off x="4828199" y="5561935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4" name="Овал 153"/>
            <p:cNvSpPr/>
            <p:nvPr/>
          </p:nvSpPr>
          <p:spPr>
            <a:xfrm>
              <a:off x="4786314" y="5429264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5" name="Группа 154"/>
          <p:cNvGrpSpPr/>
          <p:nvPr/>
        </p:nvGrpSpPr>
        <p:grpSpPr>
          <a:xfrm>
            <a:off x="5357818" y="6143644"/>
            <a:ext cx="928693" cy="120926"/>
            <a:chOff x="5786446" y="5357826"/>
            <a:chExt cx="928693" cy="120926"/>
          </a:xfrm>
        </p:grpSpPr>
        <p:sp>
          <p:nvSpPr>
            <p:cNvPr id="156" name="Прямоугольник 155"/>
            <p:cNvSpPr/>
            <p:nvPr/>
          </p:nvSpPr>
          <p:spPr>
            <a:xfrm rot="16200000">
              <a:off x="6294276" y="5016003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7" name="Овал 156"/>
            <p:cNvSpPr/>
            <p:nvPr/>
          </p:nvSpPr>
          <p:spPr>
            <a:xfrm rot="16200000">
              <a:off x="5814430" y="5329842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8" name="Группа 157"/>
          <p:cNvGrpSpPr/>
          <p:nvPr/>
        </p:nvGrpSpPr>
        <p:grpSpPr>
          <a:xfrm>
            <a:off x="6286512" y="6143644"/>
            <a:ext cx="928693" cy="120926"/>
            <a:chOff x="5786446" y="5357826"/>
            <a:chExt cx="928693" cy="120926"/>
          </a:xfrm>
        </p:grpSpPr>
        <p:sp>
          <p:nvSpPr>
            <p:cNvPr id="159" name="Прямоугольник 158"/>
            <p:cNvSpPr/>
            <p:nvPr/>
          </p:nvSpPr>
          <p:spPr>
            <a:xfrm rot="16200000">
              <a:off x="6294276" y="5016003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0" name="Овал 159"/>
            <p:cNvSpPr/>
            <p:nvPr/>
          </p:nvSpPr>
          <p:spPr>
            <a:xfrm rot="16200000">
              <a:off x="5814430" y="5329842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61" name="Группа 160"/>
          <p:cNvGrpSpPr/>
          <p:nvPr/>
        </p:nvGrpSpPr>
        <p:grpSpPr>
          <a:xfrm>
            <a:off x="6286512" y="4357694"/>
            <a:ext cx="120926" cy="928694"/>
            <a:chOff x="4786314" y="5429264"/>
            <a:chExt cx="120926" cy="928694"/>
          </a:xfrm>
        </p:grpSpPr>
        <p:sp>
          <p:nvSpPr>
            <p:cNvPr id="162" name="Прямоугольник 161"/>
            <p:cNvSpPr/>
            <p:nvPr/>
          </p:nvSpPr>
          <p:spPr>
            <a:xfrm>
              <a:off x="4828199" y="5561935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3" name="Овал 162"/>
            <p:cNvSpPr/>
            <p:nvPr/>
          </p:nvSpPr>
          <p:spPr>
            <a:xfrm>
              <a:off x="4786314" y="5429264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64" name="Группа 163"/>
          <p:cNvGrpSpPr/>
          <p:nvPr/>
        </p:nvGrpSpPr>
        <p:grpSpPr>
          <a:xfrm>
            <a:off x="6286512" y="5286388"/>
            <a:ext cx="120926" cy="928694"/>
            <a:chOff x="4786314" y="5429264"/>
            <a:chExt cx="120926" cy="928694"/>
          </a:xfrm>
        </p:grpSpPr>
        <p:sp>
          <p:nvSpPr>
            <p:cNvPr id="165" name="Прямоугольник 164"/>
            <p:cNvSpPr/>
            <p:nvPr/>
          </p:nvSpPr>
          <p:spPr>
            <a:xfrm>
              <a:off x="4828199" y="5561935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6" name="Овал 165"/>
            <p:cNvSpPr/>
            <p:nvPr/>
          </p:nvSpPr>
          <p:spPr>
            <a:xfrm>
              <a:off x="4786314" y="5429264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67" name="Группа 166"/>
          <p:cNvGrpSpPr/>
          <p:nvPr/>
        </p:nvGrpSpPr>
        <p:grpSpPr>
          <a:xfrm>
            <a:off x="5357818" y="5286388"/>
            <a:ext cx="928693" cy="120926"/>
            <a:chOff x="5786446" y="5357826"/>
            <a:chExt cx="928693" cy="120926"/>
          </a:xfrm>
        </p:grpSpPr>
        <p:sp>
          <p:nvSpPr>
            <p:cNvPr id="168" name="Прямоугольник 167"/>
            <p:cNvSpPr/>
            <p:nvPr/>
          </p:nvSpPr>
          <p:spPr>
            <a:xfrm rot="16200000">
              <a:off x="6294276" y="5016003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9" name="Овал 168"/>
            <p:cNvSpPr/>
            <p:nvPr/>
          </p:nvSpPr>
          <p:spPr>
            <a:xfrm rot="16200000">
              <a:off x="5814430" y="5329842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0" name="Группа 169"/>
          <p:cNvGrpSpPr/>
          <p:nvPr/>
        </p:nvGrpSpPr>
        <p:grpSpPr>
          <a:xfrm>
            <a:off x="6357950" y="5286388"/>
            <a:ext cx="928693" cy="120926"/>
            <a:chOff x="5786446" y="5357826"/>
            <a:chExt cx="928693" cy="120926"/>
          </a:xfrm>
        </p:grpSpPr>
        <p:sp>
          <p:nvSpPr>
            <p:cNvPr id="171" name="Прямоугольник 170"/>
            <p:cNvSpPr/>
            <p:nvPr/>
          </p:nvSpPr>
          <p:spPr>
            <a:xfrm rot="16200000">
              <a:off x="6294276" y="5016003"/>
              <a:ext cx="45704" cy="79602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2" name="Овал 171"/>
            <p:cNvSpPr/>
            <p:nvPr/>
          </p:nvSpPr>
          <p:spPr>
            <a:xfrm rot="16200000">
              <a:off x="5814430" y="5329842"/>
              <a:ext cx="120926" cy="17689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73" name="Управляющая кнопка: в начало 172">
            <a:hlinkClick r:id="rId2" action="ppaction://hlinksldjump" highlightClick="1"/>
          </p:cNvPr>
          <p:cNvSpPr/>
          <p:nvPr/>
        </p:nvSpPr>
        <p:spPr>
          <a:xfrm>
            <a:off x="7572396" y="3286124"/>
            <a:ext cx="928694" cy="714380"/>
          </a:xfrm>
          <a:prstGeom prst="actionButtonBeginning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77778E-6 -1.48148E-6 L 0.10834 0.00023 " pathEditMode="relative" ptsTypes="AA">
                                      <p:cBhvr>
                                        <p:cTn id="58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037E-6 L 0.2099 0.14976 " pathEditMode="relative" rAng="0" ptsTypes="AA">
                                      <p:cBhvr>
                                        <p:cTn id="61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00" y="7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48148E-6 L 0.30955 0.13495 " pathEditMode="relative" ptsTypes="AA">
                                      <p:cBhvr>
                                        <p:cTn id="64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8577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6914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16630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772400" cy="1143000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Анекдоты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2714620"/>
            <a:ext cx="80010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Прохожий спросил математика: «Вы знаете, который час?»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71736" y="1714488"/>
            <a:ext cx="37862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Пример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28662" y="4857760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Математик ответил: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86446" y="4857760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«…?»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72132" y="4786322"/>
            <a:ext cx="214314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«знаю»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3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1" grpId="0"/>
      <p:bldP spid="11" grpId="1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8577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6914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16630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772400" cy="1143000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Анекдоты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2714620"/>
            <a:ext cx="80010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 Не волнуйтесь, больной! У меня самого была эта болезнь.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85918" y="1714488"/>
            <a:ext cx="60007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Закончите анекдот 1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2910" y="4857760"/>
            <a:ext cx="5143536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Да, но у вас был другой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86446" y="4857760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…?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43570" y="4786322"/>
            <a:ext cx="2143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врач</a:t>
            </a:r>
            <a:endParaRPr lang="ru-RU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00"/>
                            </p:stCondLst>
                            <p:childTnLst>
                              <p:par>
                                <p:cTn id="13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1" grpId="0"/>
      <p:bldP spid="11" grpId="1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14290"/>
            <a:ext cx="7772400" cy="928694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Категории</a:t>
            </a:r>
            <a:r>
              <a:rPr lang="ru-RU" sz="4800" b="1" i="1" dirty="0" smtClean="0"/>
              <a:t> </a:t>
            </a:r>
            <a:endParaRPr lang="ru-RU" sz="4800" b="1" i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500034" y="1447800"/>
          <a:ext cx="8186766" cy="49815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28922"/>
                <a:gridCol w="2728922"/>
                <a:gridCol w="2728922"/>
              </a:tblGrid>
              <a:tr h="168434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 prst="convex"/>
                      <a:lightRig rig="flood" dir="t"/>
                    </a:cell3D>
                  </a:tcPr>
                </a:tc>
              </a:tr>
              <a:tr h="168434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convex"/>
                      <a:lightRig rig="flood" dir="t"/>
                    </a:cell3D>
                  </a:tcPr>
                </a:tc>
              </a:tr>
              <a:tr h="161290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onvex"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85786" y="1714488"/>
            <a:ext cx="221457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2" action="ppaction://hlinksldjump"/>
              </a:rPr>
              <a:t>Веселые </a:t>
            </a:r>
          </a:p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2" action="ppaction://hlinksldjump"/>
              </a:rPr>
              <a:t>вопросы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28992" y="1714488"/>
            <a:ext cx="221457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3" action="ppaction://hlinksldjump"/>
              </a:rPr>
              <a:t>Задачи со</a:t>
            </a:r>
          </a:p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3" action="ppaction://hlinksldjump"/>
              </a:rPr>
              <a:t>спичками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43636" y="1714488"/>
            <a:ext cx="23574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4" action="ppaction://hlinksldjump"/>
              </a:rPr>
              <a:t>Логические</a:t>
            </a:r>
          </a:p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4" action="ppaction://hlinksldjump"/>
              </a:rPr>
              <a:t>задачи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868" y="3643314"/>
            <a:ext cx="2214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5" action="ppaction://hlinksldjump"/>
              </a:rPr>
              <a:t>Анекдоты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86512" y="3643314"/>
            <a:ext cx="2214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6" action="ppaction://hlinksldjump"/>
              </a:rPr>
              <a:t>Разминка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5786" y="3429000"/>
            <a:ext cx="221457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7" action="ppaction://hlinksldjump"/>
              </a:rPr>
              <a:t>Трудные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7" action="ppaction://hlinksldjump"/>
              </a:rPr>
              <a:t>задачи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57554" y="5143512"/>
            <a:ext cx="2357454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8" action="ppaction://hlinksldjump"/>
              </a:rPr>
              <a:t>Переливания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72198" y="4857760"/>
            <a:ext cx="250033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9" action="ppaction://hlinksldjump"/>
              </a:rPr>
              <a:t>Геометри-ческая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9" action="ppaction://hlinksldjump"/>
              </a:rPr>
              <a:t> </a:t>
            </a:r>
          </a:p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9" action="ppaction://hlinksldjump"/>
              </a:rPr>
              <a:t>«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9" action="ppaction://hlinksldjump"/>
              </a:rPr>
              <a:t>да-нетка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9" action="ppaction://hlinksldjump"/>
              </a:rPr>
              <a:t>»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2910" y="5357826"/>
            <a:ext cx="235745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10" action="ppaction://hlinksldjump"/>
              </a:rPr>
              <a:t>Ребусы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8577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6914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16630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772400" cy="1143000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Анекдоты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2714620"/>
            <a:ext cx="80010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 Я так много читал о вреде никотина и алкоголя, что с нового года решил бросить.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43042" y="1714488"/>
            <a:ext cx="58579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Закончите анекдот 2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2" y="4357694"/>
            <a:ext cx="5143536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Пить или курить?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00232" y="4929198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…?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14546" y="4857760"/>
            <a:ext cx="2143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читать</a:t>
            </a:r>
            <a:endParaRPr lang="ru-RU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7224" y="4929198"/>
            <a:ext cx="171451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Нет, 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200"/>
                            </p:stCondLst>
                            <p:childTnLst>
                              <p:par>
                                <p:cTn id="17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1" grpId="0"/>
      <p:bldP spid="11" grpId="1"/>
      <p:bldP spid="12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8577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6914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16630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772400" cy="1143000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Анекдоты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2714620"/>
            <a:ext cx="80010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 Дорогой, закрой форточку, на улице холодно!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43042" y="1714488"/>
            <a:ext cx="58579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Закончите анекдот 3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34" y="4500570"/>
            <a:ext cx="7929618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А что, если я закрою форточку, на улице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14480" y="5072074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…?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28728" y="4929198"/>
            <a:ext cx="47863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станет тепло?</a:t>
            </a:r>
            <a:endParaRPr lang="ru-RU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00"/>
                            </p:stCondLst>
                            <p:childTnLst>
                              <p:par>
                                <p:cTn id="13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1" grpId="0"/>
      <p:bldP spid="11" grpId="1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8577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6914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16630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772400" cy="1143000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Анекдоты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2714620"/>
            <a:ext cx="800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 Сколько стоят эти телевизоры?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43042" y="1714488"/>
            <a:ext cx="58579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Закончите анекдот 4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34" y="4500570"/>
            <a:ext cx="792961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Вот этот – 4000 рублей, а тот – 5600.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034" y="5715016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…?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7158" y="5643578"/>
            <a:ext cx="2643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 цене.</a:t>
            </a:r>
            <a:endParaRPr lang="ru-RU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034" y="5072074"/>
            <a:ext cx="685804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Какая между ними разница?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200"/>
                            </p:stCondLst>
                            <p:childTnLst>
                              <p:par>
                                <p:cTn id="17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1" grpId="0"/>
      <p:bldP spid="11" grpId="1"/>
      <p:bldP spid="12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8577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6914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16630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772400" cy="1143000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Анекдоты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2714620"/>
            <a:ext cx="80010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 Есть только один честный способ заработать миллион, - говорит один миллионер другому.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43042" y="1714488"/>
            <a:ext cx="58579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Закончите анекдот 5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34" y="4500570"/>
            <a:ext cx="792961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Какой же?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6248" y="5072074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…?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57686" y="5000636"/>
            <a:ext cx="45005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ты его не знаешь</a:t>
            </a:r>
            <a:endParaRPr lang="ru-RU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034" y="5072074"/>
            <a:ext cx="435771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Я так и думал, что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200"/>
                            </p:stCondLst>
                            <p:childTnLst>
                              <p:par>
                                <p:cTn id="17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1" grpId="0"/>
      <p:bldP spid="11" grpId="1"/>
      <p:bldP spid="12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8577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6914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16630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772400" cy="1143000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Анекдоты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2714620"/>
            <a:ext cx="80010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 Вы подали кофе или чай? – спрашивает посетитель ресторана официанта.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43042" y="1714488"/>
            <a:ext cx="58579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Закончите анекдот 6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34" y="4500570"/>
            <a:ext cx="792961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А что, не можете различить?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57620" y="5572140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…?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86182" y="5500702"/>
            <a:ext cx="5000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какая вам разница</a:t>
            </a:r>
            <a:endParaRPr lang="ru-RU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034" y="5000636"/>
            <a:ext cx="307183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Да, не могу.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34" y="5572140"/>
            <a:ext cx="3714776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В таком случае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2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200"/>
                            </p:stCondLst>
                            <p:childTnLst>
                              <p:par>
                                <p:cTn id="21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1" grpId="0"/>
      <p:bldP spid="11" grpId="1"/>
      <p:bldP spid="12" grpId="0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8577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6914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16630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772400" cy="1143000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Анекдоты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2714620"/>
            <a:ext cx="80010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 Есть приспособление, которое позволяет видеть сквозь стену!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43042" y="1714488"/>
            <a:ext cx="58579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Закончите анекдот 7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34" y="4500570"/>
            <a:ext cx="792961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Не может быть! Что же это такое?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034" y="5143512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…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7158" y="5072074"/>
            <a:ext cx="22860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окно</a:t>
            </a:r>
            <a:endParaRPr lang="ru-RU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34" y="5143512"/>
            <a:ext cx="3714776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200"/>
                            </p:stCondLst>
                            <p:childTnLst>
                              <p:par>
                                <p:cTn id="17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1" grpId="0"/>
      <p:bldP spid="11" grpId="1"/>
      <p:bldP spid="12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8577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6914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16630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772400" cy="1143000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Анекдоты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2714620"/>
            <a:ext cx="80010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 К вам доставляют потерянные вещи? – спрашивает проситель в бюро находок.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43042" y="1714488"/>
            <a:ext cx="58579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Закончите анекдот 8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34" y="4500570"/>
            <a:ext cx="5072098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Нет, к нам доставляют только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28794" y="4929198"/>
            <a:ext cx="32147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найденные</a:t>
            </a:r>
            <a:endParaRPr lang="ru-RU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00232" y="5000636"/>
            <a:ext cx="78581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…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Управляющая кнопка: в начало 13">
            <a:hlinkClick r:id="rId2" action="ppaction://hlinksldjump" highlightClick="1"/>
          </p:cNvPr>
          <p:cNvSpPr/>
          <p:nvPr/>
        </p:nvSpPr>
        <p:spPr>
          <a:xfrm>
            <a:off x="7215206" y="4500570"/>
            <a:ext cx="1000132" cy="642942"/>
          </a:xfrm>
          <a:prstGeom prst="actionButtonBeginning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00"/>
                            </p:stCondLst>
                            <p:childTnLst>
                              <p:par>
                                <p:cTn id="13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2" grpId="1"/>
      <p:bldP spid="13" grpId="1"/>
      <p:bldP spid="13" grpId="2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7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3574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3574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772400" cy="1143000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Переливания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2500306"/>
            <a:ext cx="80010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Можно ли, имея лишь два сосуда емкостью 3 и 5 л, набрать из водопроводного крана 4 л воды?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1736" y="1714488"/>
            <a:ext cx="37862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Задача 1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00430" y="4572008"/>
            <a:ext cx="492922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14612" y="4000504"/>
            <a:ext cx="307183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Решение: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олилиния 11"/>
          <p:cNvSpPr/>
          <p:nvPr/>
        </p:nvSpPr>
        <p:spPr>
          <a:xfrm>
            <a:off x="642910" y="4714884"/>
            <a:ext cx="859536" cy="1645920"/>
          </a:xfrm>
          <a:custGeom>
            <a:avLst/>
            <a:gdLst>
              <a:gd name="connsiteX0" fmla="*/ 429768 w 859536"/>
              <a:gd name="connsiteY0" fmla="*/ 0 h 1645920"/>
              <a:gd name="connsiteX1" fmla="*/ 155448 w 859536"/>
              <a:gd name="connsiteY1" fmla="*/ 0 h 1645920"/>
              <a:gd name="connsiteX2" fmla="*/ 155448 w 859536"/>
              <a:gd name="connsiteY2" fmla="*/ 54864 h 1645920"/>
              <a:gd name="connsiteX3" fmla="*/ 228600 w 859536"/>
              <a:gd name="connsiteY3" fmla="*/ 54864 h 1645920"/>
              <a:gd name="connsiteX4" fmla="*/ 237744 w 859536"/>
              <a:gd name="connsiteY4" fmla="*/ 210312 h 1645920"/>
              <a:gd name="connsiteX5" fmla="*/ 82296 w 859536"/>
              <a:gd name="connsiteY5" fmla="*/ 329184 h 1645920"/>
              <a:gd name="connsiteX6" fmla="*/ 0 w 859536"/>
              <a:gd name="connsiteY6" fmla="*/ 402336 h 1645920"/>
              <a:gd name="connsiteX7" fmla="*/ 9144 w 859536"/>
              <a:gd name="connsiteY7" fmla="*/ 1609344 h 1645920"/>
              <a:gd name="connsiteX8" fmla="*/ 36576 w 859536"/>
              <a:gd name="connsiteY8" fmla="*/ 1645920 h 1645920"/>
              <a:gd name="connsiteX9" fmla="*/ 813816 w 859536"/>
              <a:gd name="connsiteY9" fmla="*/ 1645920 h 1645920"/>
              <a:gd name="connsiteX10" fmla="*/ 859536 w 859536"/>
              <a:gd name="connsiteY10" fmla="*/ 1600200 h 1645920"/>
              <a:gd name="connsiteX11" fmla="*/ 841248 w 859536"/>
              <a:gd name="connsiteY11" fmla="*/ 393192 h 1645920"/>
              <a:gd name="connsiteX12" fmla="*/ 603504 w 859536"/>
              <a:gd name="connsiteY12" fmla="*/ 210312 h 1645920"/>
              <a:gd name="connsiteX13" fmla="*/ 603504 w 859536"/>
              <a:gd name="connsiteY13" fmla="*/ 64008 h 1645920"/>
              <a:gd name="connsiteX14" fmla="*/ 667512 w 859536"/>
              <a:gd name="connsiteY14" fmla="*/ 64008 h 1645920"/>
              <a:gd name="connsiteX15" fmla="*/ 667512 w 859536"/>
              <a:gd name="connsiteY15" fmla="*/ 0 h 1645920"/>
              <a:gd name="connsiteX16" fmla="*/ 429768 w 859536"/>
              <a:gd name="connsiteY16" fmla="*/ 0 h 1645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59536" h="1645920">
                <a:moveTo>
                  <a:pt x="429768" y="0"/>
                </a:moveTo>
                <a:lnTo>
                  <a:pt x="155448" y="0"/>
                </a:lnTo>
                <a:lnTo>
                  <a:pt x="155448" y="54864"/>
                </a:lnTo>
                <a:lnTo>
                  <a:pt x="228600" y="54864"/>
                </a:lnTo>
                <a:lnTo>
                  <a:pt x="237744" y="210312"/>
                </a:lnTo>
                <a:lnTo>
                  <a:pt x="82296" y="329184"/>
                </a:lnTo>
                <a:lnTo>
                  <a:pt x="0" y="402336"/>
                </a:lnTo>
                <a:lnTo>
                  <a:pt x="9144" y="1609344"/>
                </a:lnTo>
                <a:lnTo>
                  <a:pt x="36576" y="1645920"/>
                </a:lnTo>
                <a:lnTo>
                  <a:pt x="813816" y="1645920"/>
                </a:lnTo>
                <a:lnTo>
                  <a:pt x="859536" y="1600200"/>
                </a:lnTo>
                <a:lnTo>
                  <a:pt x="841248" y="393192"/>
                </a:lnTo>
                <a:lnTo>
                  <a:pt x="603504" y="210312"/>
                </a:lnTo>
                <a:lnTo>
                  <a:pt x="603504" y="64008"/>
                </a:lnTo>
                <a:lnTo>
                  <a:pt x="667512" y="64008"/>
                </a:lnTo>
                <a:lnTo>
                  <a:pt x="667512" y="0"/>
                </a:lnTo>
                <a:lnTo>
                  <a:pt x="429768" y="0"/>
                </a:lnTo>
                <a:close/>
              </a:path>
            </a:pathLst>
          </a:custGeom>
          <a:noFill/>
          <a:ln w="57150"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57150">
                <a:solidFill>
                  <a:schemeClr val="tx1"/>
                </a:solidFill>
              </a:ln>
              <a:effectLst/>
            </a:endParaRPr>
          </a:p>
        </p:txBody>
      </p:sp>
      <p:sp>
        <p:nvSpPr>
          <p:cNvPr id="13" name="Полилиния 12"/>
          <p:cNvSpPr/>
          <p:nvPr/>
        </p:nvSpPr>
        <p:spPr>
          <a:xfrm>
            <a:off x="1928794" y="5072074"/>
            <a:ext cx="788098" cy="1288730"/>
          </a:xfrm>
          <a:custGeom>
            <a:avLst/>
            <a:gdLst>
              <a:gd name="connsiteX0" fmla="*/ 429768 w 859536"/>
              <a:gd name="connsiteY0" fmla="*/ 0 h 1645920"/>
              <a:gd name="connsiteX1" fmla="*/ 155448 w 859536"/>
              <a:gd name="connsiteY1" fmla="*/ 0 h 1645920"/>
              <a:gd name="connsiteX2" fmla="*/ 155448 w 859536"/>
              <a:gd name="connsiteY2" fmla="*/ 54864 h 1645920"/>
              <a:gd name="connsiteX3" fmla="*/ 228600 w 859536"/>
              <a:gd name="connsiteY3" fmla="*/ 54864 h 1645920"/>
              <a:gd name="connsiteX4" fmla="*/ 237744 w 859536"/>
              <a:gd name="connsiteY4" fmla="*/ 210312 h 1645920"/>
              <a:gd name="connsiteX5" fmla="*/ 82296 w 859536"/>
              <a:gd name="connsiteY5" fmla="*/ 329184 h 1645920"/>
              <a:gd name="connsiteX6" fmla="*/ 0 w 859536"/>
              <a:gd name="connsiteY6" fmla="*/ 402336 h 1645920"/>
              <a:gd name="connsiteX7" fmla="*/ 9144 w 859536"/>
              <a:gd name="connsiteY7" fmla="*/ 1609344 h 1645920"/>
              <a:gd name="connsiteX8" fmla="*/ 36576 w 859536"/>
              <a:gd name="connsiteY8" fmla="*/ 1645920 h 1645920"/>
              <a:gd name="connsiteX9" fmla="*/ 813816 w 859536"/>
              <a:gd name="connsiteY9" fmla="*/ 1645920 h 1645920"/>
              <a:gd name="connsiteX10" fmla="*/ 859536 w 859536"/>
              <a:gd name="connsiteY10" fmla="*/ 1600200 h 1645920"/>
              <a:gd name="connsiteX11" fmla="*/ 841248 w 859536"/>
              <a:gd name="connsiteY11" fmla="*/ 393192 h 1645920"/>
              <a:gd name="connsiteX12" fmla="*/ 603504 w 859536"/>
              <a:gd name="connsiteY12" fmla="*/ 210312 h 1645920"/>
              <a:gd name="connsiteX13" fmla="*/ 603504 w 859536"/>
              <a:gd name="connsiteY13" fmla="*/ 64008 h 1645920"/>
              <a:gd name="connsiteX14" fmla="*/ 667512 w 859536"/>
              <a:gd name="connsiteY14" fmla="*/ 64008 h 1645920"/>
              <a:gd name="connsiteX15" fmla="*/ 667512 w 859536"/>
              <a:gd name="connsiteY15" fmla="*/ 0 h 1645920"/>
              <a:gd name="connsiteX16" fmla="*/ 429768 w 859536"/>
              <a:gd name="connsiteY16" fmla="*/ 0 h 1645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59536" h="1645920">
                <a:moveTo>
                  <a:pt x="429768" y="0"/>
                </a:moveTo>
                <a:lnTo>
                  <a:pt x="155448" y="0"/>
                </a:lnTo>
                <a:lnTo>
                  <a:pt x="155448" y="54864"/>
                </a:lnTo>
                <a:lnTo>
                  <a:pt x="228600" y="54864"/>
                </a:lnTo>
                <a:lnTo>
                  <a:pt x="237744" y="210312"/>
                </a:lnTo>
                <a:lnTo>
                  <a:pt x="82296" y="329184"/>
                </a:lnTo>
                <a:lnTo>
                  <a:pt x="0" y="402336"/>
                </a:lnTo>
                <a:lnTo>
                  <a:pt x="9144" y="1609344"/>
                </a:lnTo>
                <a:lnTo>
                  <a:pt x="36576" y="1645920"/>
                </a:lnTo>
                <a:lnTo>
                  <a:pt x="813816" y="1645920"/>
                </a:lnTo>
                <a:lnTo>
                  <a:pt x="859536" y="1600200"/>
                </a:lnTo>
                <a:lnTo>
                  <a:pt x="841248" y="393192"/>
                </a:lnTo>
                <a:lnTo>
                  <a:pt x="603504" y="210312"/>
                </a:lnTo>
                <a:lnTo>
                  <a:pt x="603504" y="64008"/>
                </a:lnTo>
                <a:lnTo>
                  <a:pt x="667512" y="64008"/>
                </a:lnTo>
                <a:lnTo>
                  <a:pt x="667512" y="0"/>
                </a:lnTo>
                <a:lnTo>
                  <a:pt x="429768" y="0"/>
                </a:lnTo>
                <a:close/>
              </a:path>
            </a:pathLst>
          </a:custGeom>
          <a:noFill/>
          <a:ln w="57150"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57150">
                <a:solidFill>
                  <a:schemeClr val="tx1"/>
                </a:solidFill>
              </a:ln>
              <a:effectLst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4348" y="4143380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5 л</a:t>
            </a:r>
            <a:endParaRPr lang="ru-RU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1928794" y="4429132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3 л</a:t>
            </a:r>
            <a:endParaRPr lang="ru-RU" sz="3200" dirty="0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3500430" y="5143512"/>
          <a:ext cx="4824000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000"/>
                <a:gridCol w="540000"/>
                <a:gridCol w="540000"/>
                <a:gridCol w="540000"/>
                <a:gridCol w="540000"/>
                <a:gridCol w="540000"/>
                <a:gridCol w="540000"/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 сосуд(5 л)</a:t>
                      </a:r>
                      <a:endParaRPr lang="ru-RU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5л</a:t>
                      </a:r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л</a:t>
                      </a:r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л</a:t>
                      </a:r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 л</a:t>
                      </a:r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 л</a:t>
                      </a:r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сосуд(3 л)</a:t>
                      </a:r>
                      <a:endParaRPr lang="ru-RU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 л</a:t>
                      </a:r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 л</a:t>
                      </a:r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л</a:t>
                      </a:r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л</a:t>
                      </a:r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 л</a:t>
                      </a:r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7786710" y="5143512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4 л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 animBg="1"/>
      <p:bldP spid="13" grpId="0" animBg="1"/>
      <p:bldP spid="14" grpId="0"/>
      <p:bldP spid="15" grpId="0"/>
      <p:bldP spid="17" grpId="0"/>
      <p:bldP spid="17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9292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6381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29104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772400" cy="1143000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Переливания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2143116"/>
            <a:ext cx="800105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Банка, емкостью 10 л, наполнена молоком. Имеются еще пустые банки в 7 и 2 л. Как разлить молоко в две банки по 5 л каждая?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43174" y="1571612"/>
            <a:ext cx="37862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Задача 2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00430" y="4572008"/>
            <a:ext cx="492922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14612" y="4357694"/>
            <a:ext cx="307183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Решение: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олилиния 11"/>
          <p:cNvSpPr/>
          <p:nvPr/>
        </p:nvSpPr>
        <p:spPr>
          <a:xfrm>
            <a:off x="642910" y="4929198"/>
            <a:ext cx="859536" cy="1645920"/>
          </a:xfrm>
          <a:custGeom>
            <a:avLst/>
            <a:gdLst>
              <a:gd name="connsiteX0" fmla="*/ 429768 w 859536"/>
              <a:gd name="connsiteY0" fmla="*/ 0 h 1645920"/>
              <a:gd name="connsiteX1" fmla="*/ 155448 w 859536"/>
              <a:gd name="connsiteY1" fmla="*/ 0 h 1645920"/>
              <a:gd name="connsiteX2" fmla="*/ 155448 w 859536"/>
              <a:gd name="connsiteY2" fmla="*/ 54864 h 1645920"/>
              <a:gd name="connsiteX3" fmla="*/ 228600 w 859536"/>
              <a:gd name="connsiteY3" fmla="*/ 54864 h 1645920"/>
              <a:gd name="connsiteX4" fmla="*/ 237744 w 859536"/>
              <a:gd name="connsiteY4" fmla="*/ 210312 h 1645920"/>
              <a:gd name="connsiteX5" fmla="*/ 82296 w 859536"/>
              <a:gd name="connsiteY5" fmla="*/ 329184 h 1645920"/>
              <a:gd name="connsiteX6" fmla="*/ 0 w 859536"/>
              <a:gd name="connsiteY6" fmla="*/ 402336 h 1645920"/>
              <a:gd name="connsiteX7" fmla="*/ 9144 w 859536"/>
              <a:gd name="connsiteY7" fmla="*/ 1609344 h 1645920"/>
              <a:gd name="connsiteX8" fmla="*/ 36576 w 859536"/>
              <a:gd name="connsiteY8" fmla="*/ 1645920 h 1645920"/>
              <a:gd name="connsiteX9" fmla="*/ 813816 w 859536"/>
              <a:gd name="connsiteY9" fmla="*/ 1645920 h 1645920"/>
              <a:gd name="connsiteX10" fmla="*/ 859536 w 859536"/>
              <a:gd name="connsiteY10" fmla="*/ 1600200 h 1645920"/>
              <a:gd name="connsiteX11" fmla="*/ 841248 w 859536"/>
              <a:gd name="connsiteY11" fmla="*/ 393192 h 1645920"/>
              <a:gd name="connsiteX12" fmla="*/ 603504 w 859536"/>
              <a:gd name="connsiteY12" fmla="*/ 210312 h 1645920"/>
              <a:gd name="connsiteX13" fmla="*/ 603504 w 859536"/>
              <a:gd name="connsiteY13" fmla="*/ 64008 h 1645920"/>
              <a:gd name="connsiteX14" fmla="*/ 667512 w 859536"/>
              <a:gd name="connsiteY14" fmla="*/ 64008 h 1645920"/>
              <a:gd name="connsiteX15" fmla="*/ 667512 w 859536"/>
              <a:gd name="connsiteY15" fmla="*/ 0 h 1645920"/>
              <a:gd name="connsiteX16" fmla="*/ 429768 w 859536"/>
              <a:gd name="connsiteY16" fmla="*/ 0 h 1645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59536" h="1645920">
                <a:moveTo>
                  <a:pt x="429768" y="0"/>
                </a:moveTo>
                <a:lnTo>
                  <a:pt x="155448" y="0"/>
                </a:lnTo>
                <a:lnTo>
                  <a:pt x="155448" y="54864"/>
                </a:lnTo>
                <a:lnTo>
                  <a:pt x="228600" y="54864"/>
                </a:lnTo>
                <a:lnTo>
                  <a:pt x="237744" y="210312"/>
                </a:lnTo>
                <a:lnTo>
                  <a:pt x="82296" y="329184"/>
                </a:lnTo>
                <a:lnTo>
                  <a:pt x="0" y="402336"/>
                </a:lnTo>
                <a:lnTo>
                  <a:pt x="9144" y="1609344"/>
                </a:lnTo>
                <a:lnTo>
                  <a:pt x="36576" y="1645920"/>
                </a:lnTo>
                <a:lnTo>
                  <a:pt x="813816" y="1645920"/>
                </a:lnTo>
                <a:lnTo>
                  <a:pt x="859536" y="1600200"/>
                </a:lnTo>
                <a:lnTo>
                  <a:pt x="841248" y="393192"/>
                </a:lnTo>
                <a:lnTo>
                  <a:pt x="603504" y="210312"/>
                </a:lnTo>
                <a:lnTo>
                  <a:pt x="603504" y="64008"/>
                </a:lnTo>
                <a:lnTo>
                  <a:pt x="667512" y="64008"/>
                </a:lnTo>
                <a:lnTo>
                  <a:pt x="667512" y="0"/>
                </a:lnTo>
                <a:lnTo>
                  <a:pt x="429768" y="0"/>
                </a:lnTo>
                <a:close/>
              </a:path>
            </a:pathLst>
          </a:custGeom>
          <a:noFill/>
          <a:ln w="57150"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57150">
                <a:solidFill>
                  <a:schemeClr val="tx1"/>
                </a:solidFill>
              </a:ln>
              <a:effectLst/>
            </a:endParaRPr>
          </a:p>
        </p:txBody>
      </p:sp>
      <p:sp>
        <p:nvSpPr>
          <p:cNvPr id="13" name="Полилиния 12"/>
          <p:cNvSpPr/>
          <p:nvPr/>
        </p:nvSpPr>
        <p:spPr>
          <a:xfrm>
            <a:off x="1928794" y="5286388"/>
            <a:ext cx="788098" cy="1288730"/>
          </a:xfrm>
          <a:custGeom>
            <a:avLst/>
            <a:gdLst>
              <a:gd name="connsiteX0" fmla="*/ 429768 w 859536"/>
              <a:gd name="connsiteY0" fmla="*/ 0 h 1645920"/>
              <a:gd name="connsiteX1" fmla="*/ 155448 w 859536"/>
              <a:gd name="connsiteY1" fmla="*/ 0 h 1645920"/>
              <a:gd name="connsiteX2" fmla="*/ 155448 w 859536"/>
              <a:gd name="connsiteY2" fmla="*/ 54864 h 1645920"/>
              <a:gd name="connsiteX3" fmla="*/ 228600 w 859536"/>
              <a:gd name="connsiteY3" fmla="*/ 54864 h 1645920"/>
              <a:gd name="connsiteX4" fmla="*/ 237744 w 859536"/>
              <a:gd name="connsiteY4" fmla="*/ 210312 h 1645920"/>
              <a:gd name="connsiteX5" fmla="*/ 82296 w 859536"/>
              <a:gd name="connsiteY5" fmla="*/ 329184 h 1645920"/>
              <a:gd name="connsiteX6" fmla="*/ 0 w 859536"/>
              <a:gd name="connsiteY6" fmla="*/ 402336 h 1645920"/>
              <a:gd name="connsiteX7" fmla="*/ 9144 w 859536"/>
              <a:gd name="connsiteY7" fmla="*/ 1609344 h 1645920"/>
              <a:gd name="connsiteX8" fmla="*/ 36576 w 859536"/>
              <a:gd name="connsiteY8" fmla="*/ 1645920 h 1645920"/>
              <a:gd name="connsiteX9" fmla="*/ 813816 w 859536"/>
              <a:gd name="connsiteY9" fmla="*/ 1645920 h 1645920"/>
              <a:gd name="connsiteX10" fmla="*/ 859536 w 859536"/>
              <a:gd name="connsiteY10" fmla="*/ 1600200 h 1645920"/>
              <a:gd name="connsiteX11" fmla="*/ 841248 w 859536"/>
              <a:gd name="connsiteY11" fmla="*/ 393192 h 1645920"/>
              <a:gd name="connsiteX12" fmla="*/ 603504 w 859536"/>
              <a:gd name="connsiteY12" fmla="*/ 210312 h 1645920"/>
              <a:gd name="connsiteX13" fmla="*/ 603504 w 859536"/>
              <a:gd name="connsiteY13" fmla="*/ 64008 h 1645920"/>
              <a:gd name="connsiteX14" fmla="*/ 667512 w 859536"/>
              <a:gd name="connsiteY14" fmla="*/ 64008 h 1645920"/>
              <a:gd name="connsiteX15" fmla="*/ 667512 w 859536"/>
              <a:gd name="connsiteY15" fmla="*/ 0 h 1645920"/>
              <a:gd name="connsiteX16" fmla="*/ 429768 w 859536"/>
              <a:gd name="connsiteY16" fmla="*/ 0 h 1645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59536" h="1645920">
                <a:moveTo>
                  <a:pt x="429768" y="0"/>
                </a:moveTo>
                <a:lnTo>
                  <a:pt x="155448" y="0"/>
                </a:lnTo>
                <a:lnTo>
                  <a:pt x="155448" y="54864"/>
                </a:lnTo>
                <a:lnTo>
                  <a:pt x="228600" y="54864"/>
                </a:lnTo>
                <a:lnTo>
                  <a:pt x="237744" y="210312"/>
                </a:lnTo>
                <a:lnTo>
                  <a:pt x="82296" y="329184"/>
                </a:lnTo>
                <a:lnTo>
                  <a:pt x="0" y="402336"/>
                </a:lnTo>
                <a:lnTo>
                  <a:pt x="9144" y="1609344"/>
                </a:lnTo>
                <a:lnTo>
                  <a:pt x="36576" y="1645920"/>
                </a:lnTo>
                <a:lnTo>
                  <a:pt x="813816" y="1645920"/>
                </a:lnTo>
                <a:lnTo>
                  <a:pt x="859536" y="1600200"/>
                </a:lnTo>
                <a:lnTo>
                  <a:pt x="841248" y="393192"/>
                </a:lnTo>
                <a:lnTo>
                  <a:pt x="603504" y="210312"/>
                </a:lnTo>
                <a:lnTo>
                  <a:pt x="603504" y="64008"/>
                </a:lnTo>
                <a:lnTo>
                  <a:pt x="667512" y="64008"/>
                </a:lnTo>
                <a:lnTo>
                  <a:pt x="667512" y="0"/>
                </a:lnTo>
                <a:lnTo>
                  <a:pt x="429768" y="0"/>
                </a:lnTo>
                <a:close/>
              </a:path>
            </a:pathLst>
          </a:custGeom>
          <a:noFill/>
          <a:ln w="57150"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57150">
                <a:solidFill>
                  <a:schemeClr val="tx1"/>
                </a:solidFill>
              </a:ln>
              <a:effectLst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1472" y="4286256"/>
            <a:ext cx="1071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10 л</a:t>
            </a:r>
            <a:endParaRPr lang="ru-RU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1928794" y="4572008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7 л</a:t>
            </a:r>
            <a:endParaRPr lang="ru-RU" sz="3200" dirty="0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4143372" y="5143512"/>
          <a:ext cx="4212000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0000"/>
                <a:gridCol w="648000"/>
                <a:gridCol w="648000"/>
                <a:gridCol w="648000"/>
                <a:gridCol w="648000"/>
              </a:tblGrid>
              <a:tr h="35719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1 сосуд(10 л)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 л</a:t>
                      </a:r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 л</a:t>
                      </a:r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 л</a:t>
                      </a:r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 л</a:t>
                      </a:r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сосуд(7 л)</a:t>
                      </a:r>
                      <a:endParaRPr lang="ru-RU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 л</a:t>
                      </a:r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 л</a:t>
                      </a:r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 л</a:t>
                      </a:r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 л</a:t>
                      </a:r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 сосуд(2 л)</a:t>
                      </a:r>
                      <a:endParaRPr lang="ru-RU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 л</a:t>
                      </a:r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л</a:t>
                      </a:r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 л</a:t>
                      </a:r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8" name="Полилиния 17"/>
          <p:cNvSpPr/>
          <p:nvPr/>
        </p:nvSpPr>
        <p:spPr>
          <a:xfrm>
            <a:off x="3143240" y="5857892"/>
            <a:ext cx="573784" cy="717226"/>
          </a:xfrm>
          <a:custGeom>
            <a:avLst/>
            <a:gdLst>
              <a:gd name="connsiteX0" fmla="*/ 429768 w 859536"/>
              <a:gd name="connsiteY0" fmla="*/ 0 h 1645920"/>
              <a:gd name="connsiteX1" fmla="*/ 155448 w 859536"/>
              <a:gd name="connsiteY1" fmla="*/ 0 h 1645920"/>
              <a:gd name="connsiteX2" fmla="*/ 155448 w 859536"/>
              <a:gd name="connsiteY2" fmla="*/ 54864 h 1645920"/>
              <a:gd name="connsiteX3" fmla="*/ 228600 w 859536"/>
              <a:gd name="connsiteY3" fmla="*/ 54864 h 1645920"/>
              <a:gd name="connsiteX4" fmla="*/ 237744 w 859536"/>
              <a:gd name="connsiteY4" fmla="*/ 210312 h 1645920"/>
              <a:gd name="connsiteX5" fmla="*/ 82296 w 859536"/>
              <a:gd name="connsiteY5" fmla="*/ 329184 h 1645920"/>
              <a:gd name="connsiteX6" fmla="*/ 0 w 859536"/>
              <a:gd name="connsiteY6" fmla="*/ 402336 h 1645920"/>
              <a:gd name="connsiteX7" fmla="*/ 9144 w 859536"/>
              <a:gd name="connsiteY7" fmla="*/ 1609344 h 1645920"/>
              <a:gd name="connsiteX8" fmla="*/ 36576 w 859536"/>
              <a:gd name="connsiteY8" fmla="*/ 1645920 h 1645920"/>
              <a:gd name="connsiteX9" fmla="*/ 813816 w 859536"/>
              <a:gd name="connsiteY9" fmla="*/ 1645920 h 1645920"/>
              <a:gd name="connsiteX10" fmla="*/ 859536 w 859536"/>
              <a:gd name="connsiteY10" fmla="*/ 1600200 h 1645920"/>
              <a:gd name="connsiteX11" fmla="*/ 841248 w 859536"/>
              <a:gd name="connsiteY11" fmla="*/ 393192 h 1645920"/>
              <a:gd name="connsiteX12" fmla="*/ 603504 w 859536"/>
              <a:gd name="connsiteY12" fmla="*/ 210312 h 1645920"/>
              <a:gd name="connsiteX13" fmla="*/ 603504 w 859536"/>
              <a:gd name="connsiteY13" fmla="*/ 64008 h 1645920"/>
              <a:gd name="connsiteX14" fmla="*/ 667512 w 859536"/>
              <a:gd name="connsiteY14" fmla="*/ 64008 h 1645920"/>
              <a:gd name="connsiteX15" fmla="*/ 667512 w 859536"/>
              <a:gd name="connsiteY15" fmla="*/ 0 h 1645920"/>
              <a:gd name="connsiteX16" fmla="*/ 429768 w 859536"/>
              <a:gd name="connsiteY16" fmla="*/ 0 h 1645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59536" h="1645920">
                <a:moveTo>
                  <a:pt x="429768" y="0"/>
                </a:moveTo>
                <a:lnTo>
                  <a:pt x="155448" y="0"/>
                </a:lnTo>
                <a:lnTo>
                  <a:pt x="155448" y="54864"/>
                </a:lnTo>
                <a:lnTo>
                  <a:pt x="228600" y="54864"/>
                </a:lnTo>
                <a:lnTo>
                  <a:pt x="237744" y="210312"/>
                </a:lnTo>
                <a:lnTo>
                  <a:pt x="82296" y="329184"/>
                </a:lnTo>
                <a:lnTo>
                  <a:pt x="0" y="402336"/>
                </a:lnTo>
                <a:lnTo>
                  <a:pt x="9144" y="1609344"/>
                </a:lnTo>
                <a:lnTo>
                  <a:pt x="36576" y="1645920"/>
                </a:lnTo>
                <a:lnTo>
                  <a:pt x="813816" y="1645920"/>
                </a:lnTo>
                <a:lnTo>
                  <a:pt x="859536" y="1600200"/>
                </a:lnTo>
                <a:lnTo>
                  <a:pt x="841248" y="393192"/>
                </a:lnTo>
                <a:lnTo>
                  <a:pt x="603504" y="210312"/>
                </a:lnTo>
                <a:lnTo>
                  <a:pt x="603504" y="64008"/>
                </a:lnTo>
                <a:lnTo>
                  <a:pt x="667512" y="64008"/>
                </a:lnTo>
                <a:lnTo>
                  <a:pt x="667512" y="0"/>
                </a:lnTo>
                <a:lnTo>
                  <a:pt x="429768" y="0"/>
                </a:lnTo>
                <a:close/>
              </a:path>
            </a:pathLst>
          </a:custGeom>
          <a:noFill/>
          <a:ln w="57150"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57150">
                <a:solidFill>
                  <a:schemeClr val="tx1"/>
                </a:solidFill>
              </a:ln>
              <a:effectLst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00364" y="5214950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2 л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 animBg="1"/>
      <p:bldP spid="13" grpId="0" animBg="1"/>
      <p:bldP spid="14" grpId="0"/>
      <p:bldP spid="15" grpId="0"/>
      <p:bldP spid="18" grpId="0" animBg="1"/>
      <p:bldP spid="1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5000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34574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65490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772400" cy="1143000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Переливания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2143116"/>
            <a:ext cx="80010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Банка, емкостью 12 л, наполнена квасом. Имеются еще пустые банки в 8 и 3 л. Как разлить квас в две банки по 6 л каждая?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43174" y="1571612"/>
            <a:ext cx="37862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Задача 3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00430" y="4572008"/>
            <a:ext cx="492922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14612" y="3929066"/>
            <a:ext cx="307183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Решение: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олилиния 11"/>
          <p:cNvSpPr/>
          <p:nvPr/>
        </p:nvSpPr>
        <p:spPr>
          <a:xfrm>
            <a:off x="642910" y="4929198"/>
            <a:ext cx="859536" cy="1645920"/>
          </a:xfrm>
          <a:custGeom>
            <a:avLst/>
            <a:gdLst>
              <a:gd name="connsiteX0" fmla="*/ 429768 w 859536"/>
              <a:gd name="connsiteY0" fmla="*/ 0 h 1645920"/>
              <a:gd name="connsiteX1" fmla="*/ 155448 w 859536"/>
              <a:gd name="connsiteY1" fmla="*/ 0 h 1645920"/>
              <a:gd name="connsiteX2" fmla="*/ 155448 w 859536"/>
              <a:gd name="connsiteY2" fmla="*/ 54864 h 1645920"/>
              <a:gd name="connsiteX3" fmla="*/ 228600 w 859536"/>
              <a:gd name="connsiteY3" fmla="*/ 54864 h 1645920"/>
              <a:gd name="connsiteX4" fmla="*/ 237744 w 859536"/>
              <a:gd name="connsiteY4" fmla="*/ 210312 h 1645920"/>
              <a:gd name="connsiteX5" fmla="*/ 82296 w 859536"/>
              <a:gd name="connsiteY5" fmla="*/ 329184 h 1645920"/>
              <a:gd name="connsiteX6" fmla="*/ 0 w 859536"/>
              <a:gd name="connsiteY6" fmla="*/ 402336 h 1645920"/>
              <a:gd name="connsiteX7" fmla="*/ 9144 w 859536"/>
              <a:gd name="connsiteY7" fmla="*/ 1609344 h 1645920"/>
              <a:gd name="connsiteX8" fmla="*/ 36576 w 859536"/>
              <a:gd name="connsiteY8" fmla="*/ 1645920 h 1645920"/>
              <a:gd name="connsiteX9" fmla="*/ 813816 w 859536"/>
              <a:gd name="connsiteY9" fmla="*/ 1645920 h 1645920"/>
              <a:gd name="connsiteX10" fmla="*/ 859536 w 859536"/>
              <a:gd name="connsiteY10" fmla="*/ 1600200 h 1645920"/>
              <a:gd name="connsiteX11" fmla="*/ 841248 w 859536"/>
              <a:gd name="connsiteY11" fmla="*/ 393192 h 1645920"/>
              <a:gd name="connsiteX12" fmla="*/ 603504 w 859536"/>
              <a:gd name="connsiteY12" fmla="*/ 210312 h 1645920"/>
              <a:gd name="connsiteX13" fmla="*/ 603504 w 859536"/>
              <a:gd name="connsiteY13" fmla="*/ 64008 h 1645920"/>
              <a:gd name="connsiteX14" fmla="*/ 667512 w 859536"/>
              <a:gd name="connsiteY14" fmla="*/ 64008 h 1645920"/>
              <a:gd name="connsiteX15" fmla="*/ 667512 w 859536"/>
              <a:gd name="connsiteY15" fmla="*/ 0 h 1645920"/>
              <a:gd name="connsiteX16" fmla="*/ 429768 w 859536"/>
              <a:gd name="connsiteY16" fmla="*/ 0 h 1645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59536" h="1645920">
                <a:moveTo>
                  <a:pt x="429768" y="0"/>
                </a:moveTo>
                <a:lnTo>
                  <a:pt x="155448" y="0"/>
                </a:lnTo>
                <a:lnTo>
                  <a:pt x="155448" y="54864"/>
                </a:lnTo>
                <a:lnTo>
                  <a:pt x="228600" y="54864"/>
                </a:lnTo>
                <a:lnTo>
                  <a:pt x="237744" y="210312"/>
                </a:lnTo>
                <a:lnTo>
                  <a:pt x="82296" y="329184"/>
                </a:lnTo>
                <a:lnTo>
                  <a:pt x="0" y="402336"/>
                </a:lnTo>
                <a:lnTo>
                  <a:pt x="9144" y="1609344"/>
                </a:lnTo>
                <a:lnTo>
                  <a:pt x="36576" y="1645920"/>
                </a:lnTo>
                <a:lnTo>
                  <a:pt x="813816" y="1645920"/>
                </a:lnTo>
                <a:lnTo>
                  <a:pt x="859536" y="1600200"/>
                </a:lnTo>
                <a:lnTo>
                  <a:pt x="841248" y="393192"/>
                </a:lnTo>
                <a:lnTo>
                  <a:pt x="603504" y="210312"/>
                </a:lnTo>
                <a:lnTo>
                  <a:pt x="603504" y="64008"/>
                </a:lnTo>
                <a:lnTo>
                  <a:pt x="667512" y="64008"/>
                </a:lnTo>
                <a:lnTo>
                  <a:pt x="667512" y="0"/>
                </a:lnTo>
                <a:lnTo>
                  <a:pt x="429768" y="0"/>
                </a:lnTo>
                <a:close/>
              </a:path>
            </a:pathLst>
          </a:custGeom>
          <a:noFill/>
          <a:ln w="57150"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57150">
                <a:solidFill>
                  <a:schemeClr val="tx1"/>
                </a:solidFill>
              </a:ln>
              <a:effectLst/>
            </a:endParaRPr>
          </a:p>
        </p:txBody>
      </p:sp>
      <p:sp>
        <p:nvSpPr>
          <p:cNvPr id="13" name="Полилиния 12"/>
          <p:cNvSpPr/>
          <p:nvPr/>
        </p:nvSpPr>
        <p:spPr>
          <a:xfrm>
            <a:off x="1928794" y="5286388"/>
            <a:ext cx="788098" cy="1288730"/>
          </a:xfrm>
          <a:custGeom>
            <a:avLst/>
            <a:gdLst>
              <a:gd name="connsiteX0" fmla="*/ 429768 w 859536"/>
              <a:gd name="connsiteY0" fmla="*/ 0 h 1645920"/>
              <a:gd name="connsiteX1" fmla="*/ 155448 w 859536"/>
              <a:gd name="connsiteY1" fmla="*/ 0 h 1645920"/>
              <a:gd name="connsiteX2" fmla="*/ 155448 w 859536"/>
              <a:gd name="connsiteY2" fmla="*/ 54864 h 1645920"/>
              <a:gd name="connsiteX3" fmla="*/ 228600 w 859536"/>
              <a:gd name="connsiteY3" fmla="*/ 54864 h 1645920"/>
              <a:gd name="connsiteX4" fmla="*/ 237744 w 859536"/>
              <a:gd name="connsiteY4" fmla="*/ 210312 h 1645920"/>
              <a:gd name="connsiteX5" fmla="*/ 82296 w 859536"/>
              <a:gd name="connsiteY5" fmla="*/ 329184 h 1645920"/>
              <a:gd name="connsiteX6" fmla="*/ 0 w 859536"/>
              <a:gd name="connsiteY6" fmla="*/ 402336 h 1645920"/>
              <a:gd name="connsiteX7" fmla="*/ 9144 w 859536"/>
              <a:gd name="connsiteY7" fmla="*/ 1609344 h 1645920"/>
              <a:gd name="connsiteX8" fmla="*/ 36576 w 859536"/>
              <a:gd name="connsiteY8" fmla="*/ 1645920 h 1645920"/>
              <a:gd name="connsiteX9" fmla="*/ 813816 w 859536"/>
              <a:gd name="connsiteY9" fmla="*/ 1645920 h 1645920"/>
              <a:gd name="connsiteX10" fmla="*/ 859536 w 859536"/>
              <a:gd name="connsiteY10" fmla="*/ 1600200 h 1645920"/>
              <a:gd name="connsiteX11" fmla="*/ 841248 w 859536"/>
              <a:gd name="connsiteY11" fmla="*/ 393192 h 1645920"/>
              <a:gd name="connsiteX12" fmla="*/ 603504 w 859536"/>
              <a:gd name="connsiteY12" fmla="*/ 210312 h 1645920"/>
              <a:gd name="connsiteX13" fmla="*/ 603504 w 859536"/>
              <a:gd name="connsiteY13" fmla="*/ 64008 h 1645920"/>
              <a:gd name="connsiteX14" fmla="*/ 667512 w 859536"/>
              <a:gd name="connsiteY14" fmla="*/ 64008 h 1645920"/>
              <a:gd name="connsiteX15" fmla="*/ 667512 w 859536"/>
              <a:gd name="connsiteY15" fmla="*/ 0 h 1645920"/>
              <a:gd name="connsiteX16" fmla="*/ 429768 w 859536"/>
              <a:gd name="connsiteY16" fmla="*/ 0 h 1645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59536" h="1645920">
                <a:moveTo>
                  <a:pt x="429768" y="0"/>
                </a:moveTo>
                <a:lnTo>
                  <a:pt x="155448" y="0"/>
                </a:lnTo>
                <a:lnTo>
                  <a:pt x="155448" y="54864"/>
                </a:lnTo>
                <a:lnTo>
                  <a:pt x="228600" y="54864"/>
                </a:lnTo>
                <a:lnTo>
                  <a:pt x="237744" y="210312"/>
                </a:lnTo>
                <a:lnTo>
                  <a:pt x="82296" y="329184"/>
                </a:lnTo>
                <a:lnTo>
                  <a:pt x="0" y="402336"/>
                </a:lnTo>
                <a:lnTo>
                  <a:pt x="9144" y="1609344"/>
                </a:lnTo>
                <a:lnTo>
                  <a:pt x="36576" y="1645920"/>
                </a:lnTo>
                <a:lnTo>
                  <a:pt x="813816" y="1645920"/>
                </a:lnTo>
                <a:lnTo>
                  <a:pt x="859536" y="1600200"/>
                </a:lnTo>
                <a:lnTo>
                  <a:pt x="841248" y="393192"/>
                </a:lnTo>
                <a:lnTo>
                  <a:pt x="603504" y="210312"/>
                </a:lnTo>
                <a:lnTo>
                  <a:pt x="603504" y="64008"/>
                </a:lnTo>
                <a:lnTo>
                  <a:pt x="667512" y="64008"/>
                </a:lnTo>
                <a:lnTo>
                  <a:pt x="667512" y="0"/>
                </a:lnTo>
                <a:lnTo>
                  <a:pt x="429768" y="0"/>
                </a:lnTo>
                <a:close/>
              </a:path>
            </a:pathLst>
          </a:custGeom>
          <a:noFill/>
          <a:ln w="57150"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57150">
                <a:solidFill>
                  <a:schemeClr val="tx1"/>
                </a:solidFill>
              </a:ln>
              <a:effectLst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1472" y="4286256"/>
            <a:ext cx="1071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12 л</a:t>
            </a:r>
            <a:endParaRPr lang="ru-RU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1928794" y="4572008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8 л</a:t>
            </a:r>
            <a:endParaRPr lang="ru-RU" sz="3200" dirty="0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4143372" y="4643446"/>
          <a:ext cx="4248000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/>
                <a:gridCol w="648000"/>
                <a:gridCol w="648000"/>
                <a:gridCol w="648000"/>
                <a:gridCol w="648000"/>
                <a:gridCol w="648000"/>
              </a:tblGrid>
              <a:tr h="35719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1 сосуд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(12 л)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 л</a:t>
                      </a:r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 л</a:t>
                      </a:r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 л</a:t>
                      </a:r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 л</a:t>
                      </a:r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 л</a:t>
                      </a:r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сосуд</a:t>
                      </a:r>
                    </a:p>
                    <a:p>
                      <a:pPr algn="ctr"/>
                      <a:r>
                        <a:rPr lang="ru-RU" dirty="0" smtClean="0"/>
                        <a:t>(8 л)</a:t>
                      </a:r>
                      <a:endParaRPr lang="ru-RU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 л</a:t>
                      </a:r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 л</a:t>
                      </a:r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 л</a:t>
                      </a:r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 л</a:t>
                      </a:r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 л</a:t>
                      </a:r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 сосуд</a:t>
                      </a:r>
                    </a:p>
                    <a:p>
                      <a:pPr algn="ctr"/>
                      <a:r>
                        <a:rPr lang="ru-RU" dirty="0" smtClean="0"/>
                        <a:t>(3 л)</a:t>
                      </a:r>
                      <a:endParaRPr lang="ru-RU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 л</a:t>
                      </a:r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 л</a:t>
                      </a:r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 л</a:t>
                      </a:r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 л</a:t>
                      </a:r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8" name="Полилиния 17"/>
          <p:cNvSpPr/>
          <p:nvPr/>
        </p:nvSpPr>
        <p:spPr>
          <a:xfrm>
            <a:off x="3143240" y="5857892"/>
            <a:ext cx="573784" cy="717226"/>
          </a:xfrm>
          <a:custGeom>
            <a:avLst/>
            <a:gdLst>
              <a:gd name="connsiteX0" fmla="*/ 429768 w 859536"/>
              <a:gd name="connsiteY0" fmla="*/ 0 h 1645920"/>
              <a:gd name="connsiteX1" fmla="*/ 155448 w 859536"/>
              <a:gd name="connsiteY1" fmla="*/ 0 h 1645920"/>
              <a:gd name="connsiteX2" fmla="*/ 155448 w 859536"/>
              <a:gd name="connsiteY2" fmla="*/ 54864 h 1645920"/>
              <a:gd name="connsiteX3" fmla="*/ 228600 w 859536"/>
              <a:gd name="connsiteY3" fmla="*/ 54864 h 1645920"/>
              <a:gd name="connsiteX4" fmla="*/ 237744 w 859536"/>
              <a:gd name="connsiteY4" fmla="*/ 210312 h 1645920"/>
              <a:gd name="connsiteX5" fmla="*/ 82296 w 859536"/>
              <a:gd name="connsiteY5" fmla="*/ 329184 h 1645920"/>
              <a:gd name="connsiteX6" fmla="*/ 0 w 859536"/>
              <a:gd name="connsiteY6" fmla="*/ 402336 h 1645920"/>
              <a:gd name="connsiteX7" fmla="*/ 9144 w 859536"/>
              <a:gd name="connsiteY7" fmla="*/ 1609344 h 1645920"/>
              <a:gd name="connsiteX8" fmla="*/ 36576 w 859536"/>
              <a:gd name="connsiteY8" fmla="*/ 1645920 h 1645920"/>
              <a:gd name="connsiteX9" fmla="*/ 813816 w 859536"/>
              <a:gd name="connsiteY9" fmla="*/ 1645920 h 1645920"/>
              <a:gd name="connsiteX10" fmla="*/ 859536 w 859536"/>
              <a:gd name="connsiteY10" fmla="*/ 1600200 h 1645920"/>
              <a:gd name="connsiteX11" fmla="*/ 841248 w 859536"/>
              <a:gd name="connsiteY11" fmla="*/ 393192 h 1645920"/>
              <a:gd name="connsiteX12" fmla="*/ 603504 w 859536"/>
              <a:gd name="connsiteY12" fmla="*/ 210312 h 1645920"/>
              <a:gd name="connsiteX13" fmla="*/ 603504 w 859536"/>
              <a:gd name="connsiteY13" fmla="*/ 64008 h 1645920"/>
              <a:gd name="connsiteX14" fmla="*/ 667512 w 859536"/>
              <a:gd name="connsiteY14" fmla="*/ 64008 h 1645920"/>
              <a:gd name="connsiteX15" fmla="*/ 667512 w 859536"/>
              <a:gd name="connsiteY15" fmla="*/ 0 h 1645920"/>
              <a:gd name="connsiteX16" fmla="*/ 429768 w 859536"/>
              <a:gd name="connsiteY16" fmla="*/ 0 h 1645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59536" h="1645920">
                <a:moveTo>
                  <a:pt x="429768" y="0"/>
                </a:moveTo>
                <a:lnTo>
                  <a:pt x="155448" y="0"/>
                </a:lnTo>
                <a:lnTo>
                  <a:pt x="155448" y="54864"/>
                </a:lnTo>
                <a:lnTo>
                  <a:pt x="228600" y="54864"/>
                </a:lnTo>
                <a:lnTo>
                  <a:pt x="237744" y="210312"/>
                </a:lnTo>
                <a:lnTo>
                  <a:pt x="82296" y="329184"/>
                </a:lnTo>
                <a:lnTo>
                  <a:pt x="0" y="402336"/>
                </a:lnTo>
                <a:lnTo>
                  <a:pt x="9144" y="1609344"/>
                </a:lnTo>
                <a:lnTo>
                  <a:pt x="36576" y="1645920"/>
                </a:lnTo>
                <a:lnTo>
                  <a:pt x="813816" y="1645920"/>
                </a:lnTo>
                <a:lnTo>
                  <a:pt x="859536" y="1600200"/>
                </a:lnTo>
                <a:lnTo>
                  <a:pt x="841248" y="393192"/>
                </a:lnTo>
                <a:lnTo>
                  <a:pt x="603504" y="210312"/>
                </a:lnTo>
                <a:lnTo>
                  <a:pt x="603504" y="64008"/>
                </a:lnTo>
                <a:lnTo>
                  <a:pt x="667512" y="64008"/>
                </a:lnTo>
                <a:lnTo>
                  <a:pt x="667512" y="0"/>
                </a:lnTo>
                <a:lnTo>
                  <a:pt x="429768" y="0"/>
                </a:lnTo>
                <a:close/>
              </a:path>
            </a:pathLst>
          </a:custGeom>
          <a:noFill/>
          <a:ln w="57150"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57150">
                <a:solidFill>
                  <a:schemeClr val="tx1"/>
                </a:solidFill>
              </a:ln>
              <a:effectLst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00364" y="5214950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3 л</a:t>
            </a:r>
            <a:endParaRPr lang="ru-RU" sz="3200" dirty="0"/>
          </a:p>
        </p:txBody>
      </p:sp>
      <p:sp>
        <p:nvSpPr>
          <p:cNvPr id="17" name="Управляющая кнопка: в начало 16">
            <a:hlinkClick r:id="rId2" action="ppaction://hlinksldjump" highlightClick="1"/>
          </p:cNvPr>
          <p:cNvSpPr/>
          <p:nvPr/>
        </p:nvSpPr>
        <p:spPr>
          <a:xfrm>
            <a:off x="7429520" y="3857628"/>
            <a:ext cx="928694" cy="571504"/>
          </a:xfrm>
          <a:prstGeom prst="actionButtonBeginning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 animBg="1"/>
      <p:bldP spid="13" grpId="0" animBg="1"/>
      <p:bldP spid="14" grpId="0"/>
      <p:bldP spid="15" grpId="0"/>
      <p:bldP spid="18" grpId="0" animBg="1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7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3574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3574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772400" cy="1143000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Веселые вопросы</a:t>
            </a:r>
            <a:r>
              <a:rPr lang="ru-RU" sz="4800" b="1" i="1" dirty="0" smtClean="0"/>
              <a:t> 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2357430"/>
            <a:ext cx="80010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Сколько в доме животных, если все они, кроме двух, собаки, все, кроме двух, кошки и все, кроме двух, попугай?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1736" y="1714488"/>
            <a:ext cx="37862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Вопрос 1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00298" y="4929198"/>
            <a:ext cx="3643338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Три – собака, кошка и попугай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Улыбающееся лицо 8"/>
          <p:cNvSpPr/>
          <p:nvPr/>
        </p:nvSpPr>
        <p:spPr>
          <a:xfrm>
            <a:off x="1142976" y="571480"/>
            <a:ext cx="571504" cy="571504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лыбающееся лицо 9"/>
          <p:cNvSpPr/>
          <p:nvPr/>
        </p:nvSpPr>
        <p:spPr>
          <a:xfrm>
            <a:off x="7286644" y="571480"/>
            <a:ext cx="571504" cy="571504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7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3574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3574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772400" cy="1143000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Разминка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2500306"/>
            <a:ext cx="80010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Какое число делится на все числа без остатка?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1736" y="1714488"/>
            <a:ext cx="37862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Вопрос 1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00298" y="4929198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ноль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7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3574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3574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772400" cy="1143000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Разминка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2500306"/>
            <a:ext cx="80010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 однозначному числу приписали такую же цифру. Во сколько раз увеличилось число?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1736" y="1714488"/>
            <a:ext cx="37862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Вопрос 2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00298" y="4929198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11 раз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7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3574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3574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772400" cy="1143000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Разминка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2571744"/>
            <a:ext cx="80010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Назовите самое маленькое натуральное число?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1736" y="1714488"/>
            <a:ext cx="37862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Вопрос 3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00298" y="4929198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единица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7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3574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3574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772400" cy="1143000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Разминка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2500306"/>
            <a:ext cx="80010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Какой знак нужно поставить между цифрами 5 и 6, чтобы получилось число, больше 5, но меньше 6?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1736" y="1714488"/>
            <a:ext cx="37862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Вопрос 4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00298" y="4929198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Запятую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7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3574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3574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772400" cy="1143000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Разминка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2786058"/>
            <a:ext cx="800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Сколько существует цифр?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1736" y="1714488"/>
            <a:ext cx="37862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Вопрос 5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00298" y="4929198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десять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7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3574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3574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772400" cy="1143000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Разминка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2714620"/>
            <a:ext cx="800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Сколько нулей в записи числа миллиард?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1736" y="1714488"/>
            <a:ext cx="37862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Вопрос 6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00298" y="4929198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девять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7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3574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3574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772400" cy="1143000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Разминка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2714620"/>
            <a:ext cx="80010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 какое число нужно разделить 2, чтобы получилось 4?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1736" y="1714488"/>
            <a:ext cx="37862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Вопрос 7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00298" y="4929198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 одну вторую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7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3574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3574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772400" cy="1143000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Разминка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2714620"/>
            <a:ext cx="800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Как называется сотая часть числа?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1736" y="1714488"/>
            <a:ext cx="37862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Вопрос 8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00298" y="4929198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процент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Управляющая кнопка: в начало 8">
            <a:hlinkClick r:id="rId2" action="ppaction://hlinksldjump" highlightClick="1"/>
          </p:cNvPr>
          <p:cNvSpPr/>
          <p:nvPr/>
        </p:nvSpPr>
        <p:spPr>
          <a:xfrm>
            <a:off x="7500958" y="4143380"/>
            <a:ext cx="928694" cy="642942"/>
          </a:xfrm>
          <a:prstGeom prst="actionButtonBeginning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7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7201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9947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7772400" cy="928686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Геометрическая «</a:t>
            </a:r>
            <a:r>
              <a:rPr lang="ru-RU" sz="4800" b="1" i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да-нетка</a:t>
            </a:r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»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2786058"/>
            <a:ext cx="80010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1. Если угол при вершине равнобедренного треугольника равен 60°, то треугольник равносторонний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1714488"/>
            <a:ext cx="65008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Вопросы для 1 команды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422" y="5143512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7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7201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9947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7772400" cy="928686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Геометрическая «</a:t>
            </a:r>
            <a:r>
              <a:rPr lang="ru-RU" sz="4800" b="1" i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да-нетка</a:t>
            </a:r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»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2786058"/>
            <a:ext cx="80010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2. Два треугольника равны, если 3 угла одного треугольника соответственно равны трем углам другого треугольника.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1714488"/>
            <a:ext cx="65008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Вопросы для 1 команды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422" y="5143512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7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3574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3574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772400" cy="1143000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Веселые вопросы</a:t>
            </a:r>
            <a:r>
              <a:rPr lang="ru-RU" sz="4800" b="1" i="1" dirty="0" smtClean="0"/>
              <a:t> 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2643182"/>
            <a:ext cx="80010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одной семье два отца и два сына. Сколько это человек?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1736" y="1714488"/>
            <a:ext cx="37862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Вопрос 2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00298" y="4929198"/>
            <a:ext cx="3643338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Три: </a:t>
            </a:r>
          </a:p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дед, отец и внук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Улыбающееся лицо 8"/>
          <p:cNvSpPr/>
          <p:nvPr/>
        </p:nvSpPr>
        <p:spPr>
          <a:xfrm>
            <a:off x="1142976" y="571480"/>
            <a:ext cx="571504" cy="571504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лыбающееся лицо 9"/>
          <p:cNvSpPr/>
          <p:nvPr/>
        </p:nvSpPr>
        <p:spPr>
          <a:xfrm>
            <a:off x="7429520" y="571480"/>
            <a:ext cx="571504" cy="571504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7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7201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9947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7772400" cy="928686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Геометрическая «</a:t>
            </a:r>
            <a:r>
              <a:rPr lang="ru-RU" sz="4800" b="1" i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да-нетка</a:t>
            </a:r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»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2786058"/>
            <a:ext cx="80010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3. Прямоугольник, у которого все стороны равны, называется ромбом.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1714488"/>
            <a:ext cx="65008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Вопросы для 1 команды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422" y="5143512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7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7201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9947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7772400" cy="928686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Геометрическая «</a:t>
            </a:r>
            <a:r>
              <a:rPr lang="ru-RU" sz="4800" b="1" i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да-нетка</a:t>
            </a:r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»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2786058"/>
            <a:ext cx="80010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4. В равнобедренном треугольнике все углы равны.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1714488"/>
            <a:ext cx="65008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Вопросы для 1 команды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422" y="5143512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7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7201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9947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7772400" cy="928686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Геометрическая «</a:t>
            </a:r>
            <a:r>
              <a:rPr lang="ru-RU" sz="4800" b="1" i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да-нетка</a:t>
            </a:r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»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2786058"/>
            <a:ext cx="80010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5. В тупоугольном треугольнике напротив тупого угла лежит большая сторона.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1714488"/>
            <a:ext cx="65008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Вопросы для 1 команды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422" y="5143512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7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7201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9947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7772400" cy="928686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Геометрическая «</a:t>
            </a:r>
            <a:r>
              <a:rPr lang="ru-RU" sz="4800" b="1" i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да-нетка</a:t>
            </a:r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»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2786058"/>
            <a:ext cx="80010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1. Высота любого треугольника проходит внутри треугольника.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1714488"/>
            <a:ext cx="65008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Вопросы для 2 команды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422" y="5143512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7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7201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9947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7772400" cy="928686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Геометрическая «</a:t>
            </a:r>
            <a:r>
              <a:rPr lang="ru-RU" sz="4800" b="1" i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да-нетка</a:t>
            </a:r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»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2786058"/>
            <a:ext cx="80010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2. Параллелограмм, у которого все стороны равны, называется ромбом.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1714488"/>
            <a:ext cx="65008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Вопросы для 2 команды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422" y="5143512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7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7201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9947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7772400" cy="928686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Геометрическая «</a:t>
            </a:r>
            <a:r>
              <a:rPr lang="ru-RU" sz="4800" b="1" i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да-нетка</a:t>
            </a:r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»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2786058"/>
            <a:ext cx="800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Квадрат обладает центром симметрии.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1714488"/>
            <a:ext cx="65008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Вопросы для 2 команды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422" y="5143512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7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7201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9947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7772400" cy="928686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Геометрическая «</a:t>
            </a:r>
            <a:r>
              <a:rPr lang="ru-RU" sz="4800" b="1" i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да-нетка</a:t>
            </a:r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»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2786058"/>
            <a:ext cx="80010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4. Медиана треугольника делит угол треугольника пополам.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1714488"/>
            <a:ext cx="65008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Вопросы для 2 команды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422" y="5143512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7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7201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9947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7772400" cy="928686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Геометрическая «</a:t>
            </a:r>
            <a:r>
              <a:rPr lang="ru-RU" sz="4800" b="1" i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да-нетка</a:t>
            </a:r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»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2786058"/>
            <a:ext cx="800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5. Диагонали прямоугольника равны.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1714488"/>
            <a:ext cx="65008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Вопросы для 2 команды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422" y="5143512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7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7201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9947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7772400" cy="928686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Геометрическая «</a:t>
            </a:r>
            <a:r>
              <a:rPr lang="ru-RU" sz="4800" b="1" i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да-нетка</a:t>
            </a:r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»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2786058"/>
            <a:ext cx="80010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1. В равнобедренном треугольнике углы при основании равны.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1714488"/>
            <a:ext cx="65008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Вопросы для 3 команды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422" y="5143512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7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7201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9947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7772400" cy="928686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Геометрическая «</a:t>
            </a:r>
            <a:r>
              <a:rPr lang="ru-RU" sz="4800" b="1" i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да-нетка</a:t>
            </a:r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»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2786058"/>
            <a:ext cx="800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2. Диагонали ромба равны.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1714488"/>
            <a:ext cx="65008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Вопросы для 3 команды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422" y="5143512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7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3574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3574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772400" cy="1143000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Веселые вопросы</a:t>
            </a:r>
            <a:r>
              <a:rPr lang="ru-RU" sz="4800" b="1" i="1" dirty="0" smtClean="0"/>
              <a:t> 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2571744"/>
            <a:ext cx="80010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семье 5 братьев. У каждого из них есть одна сестра. Сколько всего детей в семье?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1736" y="1714488"/>
            <a:ext cx="37862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Вопрос 3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00298" y="4929198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шесть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Улыбающееся лицо 8"/>
          <p:cNvSpPr/>
          <p:nvPr/>
        </p:nvSpPr>
        <p:spPr>
          <a:xfrm>
            <a:off x="1142976" y="571480"/>
            <a:ext cx="571504" cy="571504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лыбающееся лицо 9"/>
          <p:cNvSpPr/>
          <p:nvPr/>
        </p:nvSpPr>
        <p:spPr>
          <a:xfrm>
            <a:off x="7500958" y="571480"/>
            <a:ext cx="571504" cy="571504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7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7201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9947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7772400" cy="928686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Геометрическая «</a:t>
            </a:r>
            <a:r>
              <a:rPr lang="ru-RU" sz="4800" b="1" i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да-нетка</a:t>
            </a:r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»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2786058"/>
            <a:ext cx="80010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3. Два прямоугольных треугольника равны, если равны их катеты.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1714488"/>
            <a:ext cx="65008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Вопросы для 3 команды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422" y="5143512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7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7201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9947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7772400" cy="928686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Геометрическая «</a:t>
            </a:r>
            <a:r>
              <a:rPr lang="ru-RU" sz="4800" b="1" i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да-нетка</a:t>
            </a:r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»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2786058"/>
            <a:ext cx="80010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4. Диагонали ромба делят углы ромба пополам.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1714488"/>
            <a:ext cx="65008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Вопросы для 3 команды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422" y="5143512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7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7201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9947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7772400" cy="928686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Геометрическая «</a:t>
            </a:r>
            <a:r>
              <a:rPr lang="ru-RU" sz="4800" b="1" i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да-нетка</a:t>
            </a:r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»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2786058"/>
            <a:ext cx="80010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5. В прямоугольной трапеции все углы прямые.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1714488"/>
            <a:ext cx="65008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Вопросы </a:t>
            </a:r>
            <a:r>
              <a:rPr lang="ru-RU" sz="4400" u="sng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для 3 </a:t>
            </a:r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команды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422" y="5143512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Управляющая кнопка: в начало 8">
            <a:hlinkClick r:id="rId2" action="ppaction://hlinksldjump" highlightClick="1"/>
          </p:cNvPr>
          <p:cNvSpPr/>
          <p:nvPr/>
        </p:nvSpPr>
        <p:spPr>
          <a:xfrm>
            <a:off x="7286644" y="4500570"/>
            <a:ext cx="1071570" cy="714380"/>
          </a:xfrm>
          <a:prstGeom prst="actionButtonBeginning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1"/>
          <a:ext cx="8215342" cy="48577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322207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63569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7772400" cy="928686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Трудные задачи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2428868"/>
            <a:ext cx="800105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 одной полке в 5 раз больше книг, чем на второй. После того, как с первой полки переложили на вторую 12 книг, на полках книг стало поровну. Сколько книг было первоначально на каждой полке?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1714488"/>
            <a:ext cx="65008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Задача 1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3108" y="5143512"/>
            <a:ext cx="464347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 1 полке – 30 книг,</a:t>
            </a:r>
          </a:p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 2 полке – 6 книг. 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5000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344668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55396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7772400" cy="928686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Трудные задачи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2428868"/>
            <a:ext cx="800105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 путь от поселка до города </a:t>
            </a:r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велоси-педист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затрачивает 2 часа, а пешеход – 6 часов. Скорость велосипедиста на 12 км/ч больше скорости пешехода. С какой скоростью идет пешеход?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1714488"/>
            <a:ext cx="65008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Задача 2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5984" y="5357826"/>
            <a:ext cx="464347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 км/ч 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5000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344668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55396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7772400" cy="928686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Трудные задачи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2428868"/>
            <a:ext cx="80010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Латунь состоит из 2-х частей цинка и из 3-х частей меди. Сколько граммов меди в куске латуни массой 150 г?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1714488"/>
            <a:ext cx="65008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Задача 3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5984" y="5357826"/>
            <a:ext cx="464347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90 грамм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Управляющая кнопка: в начало 8">
            <a:hlinkClick r:id="rId2" action="ppaction://hlinksldjump" highlightClick="1"/>
          </p:cNvPr>
          <p:cNvSpPr/>
          <p:nvPr/>
        </p:nvSpPr>
        <p:spPr>
          <a:xfrm>
            <a:off x="7500958" y="5214950"/>
            <a:ext cx="1000132" cy="642942"/>
          </a:xfrm>
          <a:prstGeom prst="actionButtonBeginning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7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7201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9947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spc="50" baseline="0" dirty="0" smtClean="0">
                          <a:ln w="11430"/>
                          <a:gradFill>
                            <a:gsLst>
                              <a:gs pos="25000">
                                <a:schemeClr val="accent2">
                                  <a:satMod val="155000"/>
                                </a:schemeClr>
                              </a:gs>
                              <a:gs pos="100000">
                                <a:schemeClr val="accent2">
                                  <a:shade val="45000"/>
                                  <a:satMod val="16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76200" dist="50800" dir="5400000" algn="tl" rotWithShape="0">
                              <a:srgbClr val="000000">
                                <a:alpha val="65000"/>
                              </a:srgbClr>
                            </a:outerShdw>
                          </a:effectLst>
                        </a:rPr>
                        <a:t>                                                                             </a:t>
                      </a:r>
                      <a:endParaRPr lang="ru-RU" sz="3200" b="1" spc="50" dirty="0" smtClean="0">
                        <a:ln w="11430"/>
                        <a:gradFill>
                          <a:gsLst>
                            <a:gs pos="25000">
                              <a:schemeClr val="accent2">
                                <a:satMod val="155000"/>
                              </a:schemeClr>
                            </a:gs>
                            <a:gs pos="100000">
                              <a:schemeClr val="accent2">
                                <a:shade val="45000"/>
                                <a:satMod val="16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outerShdw blurRad="76200" dist="50800" dir="5400000" algn="tl" rotWithShape="0">
                            <a:srgbClr val="000000">
                              <a:alpha val="65000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endParaRPr lang="ru-RU" sz="1800" u="sng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7772400" cy="928686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Ребусы.</a:t>
            </a:r>
            <a:endParaRPr lang="ru-RU" sz="4800" b="1" i="1" dirty="0"/>
          </a:p>
        </p:txBody>
      </p:sp>
      <p:pic>
        <p:nvPicPr>
          <p:cNvPr id="1026" name="Picture 2" descr="C:\Documents and Settings\Женя\Рабочий стол\snap05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571743"/>
            <a:ext cx="4286280" cy="161669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357422" y="5143512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</a:rPr>
              <a:t>адача.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1714488"/>
            <a:ext cx="65008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Ребус для 1 команды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7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7201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9947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spc="50" baseline="0" dirty="0" smtClean="0">
                          <a:ln w="11430"/>
                          <a:gradFill>
                            <a:gsLst>
                              <a:gs pos="25000">
                                <a:schemeClr val="accent2">
                                  <a:satMod val="155000"/>
                                </a:schemeClr>
                              </a:gs>
                              <a:gs pos="100000">
                                <a:schemeClr val="accent2">
                                  <a:shade val="45000"/>
                                  <a:satMod val="16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76200" dist="50800" dir="5400000" algn="tl" rotWithShape="0">
                              <a:srgbClr val="000000">
                                <a:alpha val="65000"/>
                              </a:srgbClr>
                            </a:outerShdw>
                          </a:effectLst>
                        </a:rPr>
                        <a:t>                                                                             </a:t>
                      </a:r>
                      <a:endParaRPr lang="ru-RU" sz="3200" b="1" spc="50" dirty="0" smtClean="0">
                        <a:ln w="11430"/>
                        <a:gradFill>
                          <a:gsLst>
                            <a:gs pos="25000">
                              <a:schemeClr val="accent2">
                                <a:satMod val="155000"/>
                              </a:schemeClr>
                            </a:gs>
                            <a:gs pos="100000">
                              <a:schemeClr val="accent2">
                                <a:shade val="45000"/>
                                <a:satMod val="16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outerShdw blurRad="76200" dist="50800" dir="5400000" algn="tl" rotWithShape="0">
                            <a:srgbClr val="000000">
                              <a:alpha val="65000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endParaRPr lang="ru-RU" sz="1800" u="sng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7772400" cy="928686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Ребусы.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2357422" y="5143512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Степень.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 descr="C:\Documents and Settings\Женя\Рабочий стол\snap05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2500306"/>
            <a:ext cx="3357586" cy="164307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285852" y="1714488"/>
            <a:ext cx="65008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Ребус для 1 команды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7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7201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9947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spc="50" baseline="0" dirty="0" smtClean="0">
                          <a:ln w="11430"/>
                          <a:gradFill>
                            <a:gsLst>
                              <a:gs pos="25000">
                                <a:schemeClr val="accent2">
                                  <a:satMod val="155000"/>
                                </a:schemeClr>
                              </a:gs>
                              <a:gs pos="100000">
                                <a:schemeClr val="accent2">
                                  <a:shade val="45000"/>
                                  <a:satMod val="16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76200" dist="50800" dir="5400000" algn="tl" rotWithShape="0">
                              <a:srgbClr val="000000">
                                <a:alpha val="65000"/>
                              </a:srgbClr>
                            </a:outerShdw>
                          </a:effectLst>
                        </a:rPr>
                        <a:t>                                                                             </a:t>
                      </a:r>
                      <a:endParaRPr lang="ru-RU" sz="3200" b="1" spc="50" dirty="0" smtClean="0">
                        <a:ln w="11430"/>
                        <a:gradFill>
                          <a:gsLst>
                            <a:gs pos="25000">
                              <a:schemeClr val="accent2">
                                <a:satMod val="155000"/>
                              </a:schemeClr>
                            </a:gs>
                            <a:gs pos="100000">
                              <a:schemeClr val="accent2">
                                <a:shade val="45000"/>
                                <a:satMod val="16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outerShdw blurRad="76200" dist="50800" dir="5400000" algn="tl" rotWithShape="0">
                            <a:srgbClr val="000000">
                              <a:alpha val="65000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endParaRPr lang="ru-RU" sz="1800" u="sng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7772400" cy="928686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Ребусы.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2357422" y="5143512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Вершина.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C:\Documents and Settings\Женя\Рабочий стол\snap05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2500306"/>
            <a:ext cx="3208348" cy="157163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285852" y="1714488"/>
            <a:ext cx="65008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Ребус для 2 команды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7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7201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9947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spc="50" baseline="0" dirty="0" smtClean="0">
                          <a:ln w="11430"/>
                          <a:gradFill>
                            <a:gsLst>
                              <a:gs pos="25000">
                                <a:schemeClr val="accent2">
                                  <a:satMod val="155000"/>
                                </a:schemeClr>
                              </a:gs>
                              <a:gs pos="100000">
                                <a:schemeClr val="accent2">
                                  <a:shade val="45000"/>
                                  <a:satMod val="16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76200" dist="50800" dir="5400000" algn="tl" rotWithShape="0">
                              <a:srgbClr val="000000">
                                <a:alpha val="65000"/>
                              </a:srgbClr>
                            </a:outerShdw>
                          </a:effectLst>
                        </a:rPr>
                        <a:t>                                                                             </a:t>
                      </a:r>
                      <a:endParaRPr lang="ru-RU" sz="3200" b="1" spc="50" dirty="0" smtClean="0">
                        <a:ln w="11430"/>
                        <a:gradFill>
                          <a:gsLst>
                            <a:gs pos="25000">
                              <a:schemeClr val="accent2">
                                <a:satMod val="155000"/>
                              </a:schemeClr>
                            </a:gs>
                            <a:gs pos="100000">
                              <a:schemeClr val="accent2">
                                <a:shade val="45000"/>
                                <a:satMod val="16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outerShdw blurRad="76200" dist="50800" dir="5400000" algn="tl" rotWithShape="0">
                            <a:srgbClr val="000000">
                              <a:alpha val="65000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endParaRPr lang="ru-RU" sz="1800" u="sng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7772400" cy="928686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Ребусы.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2357422" y="5143512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Минус.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098" name="Picture 2" descr="C:\Documents and Settings\Женя\Рабочий стол\snap05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2571744"/>
            <a:ext cx="3441717" cy="164307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285852" y="1714488"/>
            <a:ext cx="65008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Ребус для 2 команды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7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3574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3574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772400" cy="1143000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Веселые вопросы</a:t>
            </a:r>
            <a:r>
              <a:rPr lang="ru-RU" sz="4800" b="1" i="1" dirty="0" smtClean="0"/>
              <a:t> 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2500306"/>
            <a:ext cx="80010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Тройка лошадей за час пробежала 30 км. Сколько километров за час пробежала каждая лошадь?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1736" y="1714488"/>
            <a:ext cx="37862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Вопрос 4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00298" y="4929198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30 км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Улыбающееся лицо 8"/>
          <p:cNvSpPr/>
          <p:nvPr/>
        </p:nvSpPr>
        <p:spPr>
          <a:xfrm>
            <a:off x="1142976" y="571480"/>
            <a:ext cx="571504" cy="571504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лыбающееся лицо 9"/>
          <p:cNvSpPr/>
          <p:nvPr/>
        </p:nvSpPr>
        <p:spPr>
          <a:xfrm>
            <a:off x="7429520" y="571480"/>
            <a:ext cx="571504" cy="571504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7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7201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9947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spc="50" baseline="0" dirty="0" smtClean="0">
                          <a:ln w="11430"/>
                          <a:gradFill>
                            <a:gsLst>
                              <a:gs pos="25000">
                                <a:schemeClr val="accent2">
                                  <a:satMod val="155000"/>
                                </a:schemeClr>
                              </a:gs>
                              <a:gs pos="100000">
                                <a:schemeClr val="accent2">
                                  <a:shade val="45000"/>
                                  <a:satMod val="16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76200" dist="50800" dir="5400000" algn="tl" rotWithShape="0">
                              <a:srgbClr val="000000">
                                <a:alpha val="65000"/>
                              </a:srgbClr>
                            </a:outerShdw>
                          </a:effectLst>
                        </a:rPr>
                        <a:t>                                                                             </a:t>
                      </a:r>
                      <a:endParaRPr lang="ru-RU" sz="3200" b="1" spc="50" dirty="0" smtClean="0">
                        <a:ln w="11430"/>
                        <a:gradFill>
                          <a:gsLst>
                            <a:gs pos="25000">
                              <a:schemeClr val="accent2">
                                <a:satMod val="155000"/>
                              </a:schemeClr>
                            </a:gs>
                            <a:gs pos="100000">
                              <a:schemeClr val="accent2">
                                <a:shade val="45000"/>
                                <a:satMod val="16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outerShdw blurRad="76200" dist="50800" dir="5400000" algn="tl" rotWithShape="0">
                            <a:srgbClr val="000000">
                              <a:alpha val="65000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endParaRPr lang="ru-RU" sz="1800" u="sng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7772400" cy="928686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Ребусы.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2357422" y="5143512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Диаметр.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122" name="Picture 2" descr="C:\Documents and Settings\Женя\Рабочий стол\snap05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500306"/>
            <a:ext cx="4572032" cy="171451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285852" y="1714488"/>
            <a:ext cx="65008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Ребус для 3 команды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7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7201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9947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spc="50" baseline="0" dirty="0" smtClean="0">
                          <a:ln w="11430"/>
                          <a:gradFill>
                            <a:gsLst>
                              <a:gs pos="25000">
                                <a:schemeClr val="accent2">
                                  <a:satMod val="155000"/>
                                </a:schemeClr>
                              </a:gs>
                              <a:gs pos="100000">
                                <a:schemeClr val="accent2">
                                  <a:shade val="45000"/>
                                  <a:satMod val="16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76200" dist="50800" dir="5400000" algn="tl" rotWithShape="0">
                              <a:srgbClr val="000000">
                                <a:alpha val="65000"/>
                              </a:srgbClr>
                            </a:outerShdw>
                          </a:effectLst>
                        </a:rPr>
                        <a:t>                                                                             </a:t>
                      </a:r>
                      <a:endParaRPr lang="ru-RU" sz="3200" b="1" spc="50" dirty="0" smtClean="0">
                        <a:ln w="11430"/>
                        <a:gradFill>
                          <a:gsLst>
                            <a:gs pos="25000">
                              <a:schemeClr val="accent2">
                                <a:satMod val="155000"/>
                              </a:schemeClr>
                            </a:gs>
                            <a:gs pos="100000">
                              <a:schemeClr val="accent2">
                                <a:shade val="45000"/>
                                <a:satMod val="16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outerShdw blurRad="76200" dist="50800" dir="5400000" algn="tl" rotWithShape="0">
                            <a:srgbClr val="000000">
                              <a:alpha val="65000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endParaRPr lang="ru-RU" sz="1800" u="sng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7772400" cy="928686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Ребусы.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2357422" y="5143512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27.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146" name="Picture 2" descr="C:\Documents and Settings\Женя\Рабочий стол\snap05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2500306"/>
            <a:ext cx="3728227" cy="185738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285852" y="1714488"/>
            <a:ext cx="65008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Ребус для 3 команды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Управляющая кнопка: в начало 8">
            <a:hlinkClick r:id="rId3" action="ppaction://hlinksldjump" highlightClick="1"/>
          </p:cNvPr>
          <p:cNvSpPr/>
          <p:nvPr/>
        </p:nvSpPr>
        <p:spPr>
          <a:xfrm>
            <a:off x="7572396" y="4429132"/>
            <a:ext cx="928694" cy="642942"/>
          </a:xfrm>
          <a:prstGeom prst="actionButtonBeginning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7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7201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9947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spc="50" baseline="0" dirty="0" smtClean="0">
                          <a:ln w="11430"/>
                          <a:gradFill>
                            <a:gsLst>
                              <a:gs pos="25000">
                                <a:schemeClr val="accent2">
                                  <a:satMod val="155000"/>
                                </a:schemeClr>
                              </a:gs>
                              <a:gs pos="100000">
                                <a:schemeClr val="accent2">
                                  <a:shade val="45000"/>
                                  <a:satMod val="16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76200" dist="50800" dir="5400000" algn="tl" rotWithShape="0">
                              <a:srgbClr val="000000">
                                <a:alpha val="65000"/>
                              </a:srgbClr>
                            </a:outerShdw>
                          </a:effectLst>
                        </a:rPr>
                        <a:t>                                                                             </a:t>
                      </a:r>
                      <a:endParaRPr lang="ru-RU" sz="3200" b="1" spc="50" dirty="0" smtClean="0">
                        <a:ln w="11430"/>
                        <a:gradFill>
                          <a:gsLst>
                            <a:gs pos="25000">
                              <a:schemeClr val="accent2">
                                <a:satMod val="155000"/>
                              </a:schemeClr>
                            </a:gs>
                            <a:gs pos="100000">
                              <a:schemeClr val="accent2">
                                <a:shade val="45000"/>
                                <a:satMod val="16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outerShdw blurRad="76200" dist="50800" dir="5400000" algn="tl" rotWithShape="0">
                            <a:srgbClr val="000000">
                              <a:alpha val="65000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endParaRPr lang="ru-RU" sz="1800" u="sng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7772400" cy="928686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Логические задачи.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2357422" y="5143512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1714488"/>
            <a:ext cx="650085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Задача 1</a:t>
            </a:r>
          </a:p>
          <a:p>
            <a:pPr algn="ctr"/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596" y="2857496"/>
            <a:ext cx="80010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Беседуют  трое: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Белокуров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Чернов, Рыжов. Брюнет сказал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Белокурову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 «Любопытно, что один из нас русый,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другой-брюнет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а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третии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- рыжий, но ни у кого цвет волос не соответствует фамилии» Какой цвет волос у каждого из беседующих?  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428598" y="4500568"/>
          <a:ext cx="8072492" cy="1857392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2018123"/>
                <a:gridCol w="2018123"/>
                <a:gridCol w="2018123"/>
                <a:gridCol w="2018123"/>
              </a:tblGrid>
              <a:tr h="464348">
                <a:tc>
                  <a:txBody>
                    <a:bodyPr/>
                    <a:lstStyle/>
                    <a:p>
                      <a:r>
                        <a:rPr lang="ru-RU" dirty="0" smtClean="0"/>
                        <a:t>Фамилия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Рыжий.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Черный.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Русый.</a:t>
                      </a:r>
                      <a:endParaRPr lang="ru-RU" dirty="0"/>
                    </a:p>
                  </a:txBody>
                  <a:tcPr/>
                </a:tc>
              </a:tr>
              <a:tr h="464348">
                <a:tc>
                  <a:txBody>
                    <a:bodyPr/>
                    <a:lstStyle/>
                    <a:p>
                      <a:r>
                        <a:rPr lang="ru-RU" b="1" dirty="0" err="1" smtClean="0"/>
                        <a:t>Белокуров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64348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Чернов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64348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Рыжов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643438" y="5643578"/>
            <a:ext cx="785818" cy="7143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6500826" y="5143512"/>
            <a:ext cx="785818" cy="7143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2500298" y="6072206"/>
            <a:ext cx="785818" cy="7143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643438" y="5143512"/>
            <a:ext cx="785818" cy="7143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Крест 29"/>
          <p:cNvSpPr/>
          <p:nvPr/>
        </p:nvSpPr>
        <p:spPr>
          <a:xfrm>
            <a:off x="4929190" y="5929330"/>
            <a:ext cx="357190" cy="357190"/>
          </a:xfrm>
          <a:prstGeom prst="pl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6500826" y="6072206"/>
            <a:ext cx="785818" cy="7143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Крест 33"/>
          <p:cNvSpPr/>
          <p:nvPr/>
        </p:nvSpPr>
        <p:spPr>
          <a:xfrm>
            <a:off x="6715140" y="5500702"/>
            <a:ext cx="357190" cy="357190"/>
          </a:xfrm>
          <a:prstGeom prst="pl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2500298" y="5643578"/>
            <a:ext cx="785818" cy="7143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Крест 35"/>
          <p:cNvSpPr/>
          <p:nvPr/>
        </p:nvSpPr>
        <p:spPr>
          <a:xfrm>
            <a:off x="2786050" y="5000636"/>
            <a:ext cx="357190" cy="357190"/>
          </a:xfrm>
          <a:prstGeom prst="pl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30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7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7201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9947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spc="50" baseline="0" dirty="0" smtClean="0">
                          <a:ln w="11430"/>
                          <a:gradFill>
                            <a:gsLst>
                              <a:gs pos="25000">
                                <a:schemeClr val="accent2">
                                  <a:satMod val="155000"/>
                                </a:schemeClr>
                              </a:gs>
                              <a:gs pos="100000">
                                <a:schemeClr val="accent2">
                                  <a:shade val="45000"/>
                                  <a:satMod val="16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76200" dist="50800" dir="5400000" algn="tl" rotWithShape="0">
                              <a:srgbClr val="000000">
                                <a:alpha val="65000"/>
                              </a:srgbClr>
                            </a:outerShdw>
                          </a:effectLst>
                        </a:rPr>
                        <a:t>                                                                             </a:t>
                      </a:r>
                      <a:endParaRPr lang="ru-RU" sz="3200" b="1" spc="50" dirty="0" smtClean="0">
                        <a:ln w="11430"/>
                        <a:gradFill>
                          <a:gsLst>
                            <a:gs pos="25000">
                              <a:schemeClr val="accent2">
                                <a:satMod val="155000"/>
                              </a:schemeClr>
                            </a:gs>
                            <a:gs pos="100000">
                              <a:schemeClr val="accent2">
                                <a:shade val="45000"/>
                                <a:satMod val="16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outerShdw blurRad="76200" dist="50800" dir="5400000" algn="tl" rotWithShape="0">
                            <a:srgbClr val="000000">
                              <a:alpha val="65000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endParaRPr lang="ru-RU" sz="1800" u="sng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7772400" cy="928686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Логические задачи.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2357422" y="5143512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1714488"/>
            <a:ext cx="650085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Задача 2</a:t>
            </a:r>
          </a:p>
          <a:p>
            <a:pPr algn="ctr"/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428598" y="4500568"/>
          <a:ext cx="8072490" cy="2143140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1614498"/>
                <a:gridCol w="1614498"/>
                <a:gridCol w="1614498"/>
                <a:gridCol w="1614498"/>
                <a:gridCol w="1614498"/>
              </a:tblGrid>
              <a:tr h="428628">
                <a:tc>
                  <a:txBody>
                    <a:bodyPr/>
                    <a:lstStyle/>
                    <a:p>
                      <a:r>
                        <a:rPr lang="ru-RU" dirty="0" smtClean="0"/>
                        <a:t>Имя</a:t>
                      </a:r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класс.</a:t>
                      </a:r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 класс.</a:t>
                      </a:r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 класс.</a:t>
                      </a:r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r>
                        <a:rPr lang="ru-RU" baseline="0" dirty="0" smtClean="0"/>
                        <a:t> класс.</a:t>
                      </a:r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28628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Юра.</a:t>
                      </a:r>
                      <a:endParaRPr lang="ru-RU" b="1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28628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Петя.</a:t>
                      </a:r>
                      <a:endParaRPr lang="ru-RU" b="1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28628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Вова.</a:t>
                      </a:r>
                      <a:endParaRPr lang="ru-RU" b="1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28628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Коля.</a:t>
                      </a:r>
                      <a:endParaRPr lang="ru-RU" b="1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7072330" y="5500702"/>
            <a:ext cx="785818" cy="7143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7072330" y="6357958"/>
            <a:ext cx="785818" cy="7143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5357818" y="5929330"/>
            <a:ext cx="785818" cy="7143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2143108" y="5929330"/>
            <a:ext cx="785818" cy="7143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Крест 29"/>
          <p:cNvSpPr/>
          <p:nvPr/>
        </p:nvSpPr>
        <p:spPr>
          <a:xfrm>
            <a:off x="5572132" y="5357826"/>
            <a:ext cx="357190" cy="357190"/>
          </a:xfrm>
          <a:prstGeom prst="pl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3786182" y="5929330"/>
            <a:ext cx="785818" cy="7143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Крест 33"/>
          <p:cNvSpPr/>
          <p:nvPr/>
        </p:nvSpPr>
        <p:spPr>
          <a:xfrm>
            <a:off x="7215206" y="5786454"/>
            <a:ext cx="357190" cy="357190"/>
          </a:xfrm>
          <a:prstGeom prst="pl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7072330" y="5072074"/>
            <a:ext cx="785818" cy="7143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Крест 35"/>
          <p:cNvSpPr/>
          <p:nvPr/>
        </p:nvSpPr>
        <p:spPr>
          <a:xfrm>
            <a:off x="3929058" y="4929198"/>
            <a:ext cx="357190" cy="357190"/>
          </a:xfrm>
          <a:prstGeom prst="pl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428596" y="2857496"/>
            <a:ext cx="80010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Четыре брата Юра, Петя, Вова, Коля учатся в 1,2,3,4 классах. Петя – отличник, младшие братья стараются брать с него пример. Известно, что Вова старше всех. Юра помогает решать задачи  брату. Кто в каком классе учится?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357818" y="6429396"/>
            <a:ext cx="785818" cy="7143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357818" y="5072074"/>
            <a:ext cx="785818" cy="7143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643306" y="5500702"/>
            <a:ext cx="785818" cy="7143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928794" y="5500702"/>
            <a:ext cx="785818" cy="7143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000232" y="5072074"/>
            <a:ext cx="785818" cy="7143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643306" y="6357958"/>
            <a:ext cx="785818" cy="7143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Крест 27"/>
          <p:cNvSpPr/>
          <p:nvPr/>
        </p:nvSpPr>
        <p:spPr>
          <a:xfrm>
            <a:off x="2214546" y="6286520"/>
            <a:ext cx="357190" cy="357190"/>
          </a:xfrm>
          <a:prstGeom prst="pl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30" grpId="0" animBg="1"/>
      <p:bldP spid="33" grpId="0" animBg="1"/>
      <p:bldP spid="34" grpId="0" animBg="1"/>
      <p:bldP spid="35" grpId="0" animBg="1"/>
      <p:bldP spid="36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8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2720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720132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7772400" cy="928686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Логические задачи.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2357422" y="5143512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1714488"/>
            <a:ext cx="650085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Задача 3</a:t>
            </a:r>
            <a:endParaRPr lang="ru-RU" sz="4400" u="sng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428598" y="4500568"/>
          <a:ext cx="8072492" cy="2000268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2018123"/>
                <a:gridCol w="2018123"/>
                <a:gridCol w="2018123"/>
                <a:gridCol w="2018123"/>
              </a:tblGrid>
              <a:tr h="500067">
                <a:tc>
                  <a:txBody>
                    <a:bodyPr/>
                    <a:lstStyle/>
                    <a:p>
                      <a:r>
                        <a:rPr lang="ru-RU" dirty="0" smtClean="0"/>
                        <a:t>Имя</a:t>
                      </a:r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Математик</a:t>
                      </a:r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Шахматист </a:t>
                      </a:r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Художник</a:t>
                      </a:r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00067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Олег</a:t>
                      </a:r>
                      <a:endParaRPr lang="ru-RU" b="1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00067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Аня</a:t>
                      </a:r>
                      <a:endParaRPr lang="ru-RU" b="1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00067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Игорь</a:t>
                      </a:r>
                      <a:endParaRPr lang="ru-RU" b="1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7" name="Прямоугольник 26"/>
          <p:cNvSpPr/>
          <p:nvPr/>
        </p:nvSpPr>
        <p:spPr>
          <a:xfrm>
            <a:off x="6786578" y="6215082"/>
            <a:ext cx="785818" cy="7143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Крест 29"/>
          <p:cNvSpPr/>
          <p:nvPr/>
        </p:nvSpPr>
        <p:spPr>
          <a:xfrm>
            <a:off x="5286380" y="5572140"/>
            <a:ext cx="357190" cy="357190"/>
          </a:xfrm>
          <a:prstGeom prst="pl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6786578" y="5715016"/>
            <a:ext cx="785818" cy="7143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Крест 35"/>
          <p:cNvSpPr/>
          <p:nvPr/>
        </p:nvSpPr>
        <p:spPr>
          <a:xfrm>
            <a:off x="7000892" y="5072074"/>
            <a:ext cx="357190" cy="357190"/>
          </a:xfrm>
          <a:prstGeom prst="pl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428596" y="2857496"/>
            <a:ext cx="800105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Олег, Игорь и Аня учатся в 6 классе. Среди них есть лучший математик, лучший шахматист и лучший художник. Известно ,что:</a:t>
            </a:r>
          </a:p>
          <a:p>
            <a:pPr algn="ctr">
              <a:buFont typeface="Arial" charset="0"/>
              <a:buChar char="•"/>
            </a:pP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Лучший художник не нарисовал своего портрета но нарисовал портрет  Игоря;</a:t>
            </a:r>
          </a:p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*Аня никогда не проигрывала мальчикам в шахматы.</a:t>
            </a:r>
          </a:p>
          <a:p>
            <a:pPr algn="ctr"/>
            <a:endParaRPr lang="ru-RU" sz="2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endParaRPr lang="ru-RU" sz="2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928926" y="5643578"/>
            <a:ext cx="785818" cy="7143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214942" y="6215082"/>
            <a:ext cx="785818" cy="7143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928926" y="5143512"/>
            <a:ext cx="785818" cy="7143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5143504" y="5143512"/>
            <a:ext cx="785818" cy="7143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Крест 27"/>
          <p:cNvSpPr/>
          <p:nvPr/>
        </p:nvSpPr>
        <p:spPr>
          <a:xfrm>
            <a:off x="3000364" y="6072206"/>
            <a:ext cx="357190" cy="357190"/>
          </a:xfrm>
          <a:prstGeom prst="pl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Управляющая кнопка: в начало 17">
            <a:hlinkClick r:id="rId2" action="ppaction://hlinksldjump" highlightClick="1"/>
          </p:cNvPr>
          <p:cNvSpPr/>
          <p:nvPr/>
        </p:nvSpPr>
        <p:spPr>
          <a:xfrm>
            <a:off x="7572396" y="1857364"/>
            <a:ext cx="928694" cy="642942"/>
          </a:xfrm>
          <a:prstGeom prst="actionButtonBeginning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0" grpId="0" animBg="1"/>
      <p:bldP spid="33" grpId="0" animBg="1"/>
      <p:bldP spid="36" grpId="0" animBg="1"/>
      <p:bldP spid="19" grpId="0" animBg="1"/>
      <p:bldP spid="20" grpId="0" animBg="1"/>
      <p:bldP spid="22" grpId="0" animBg="1"/>
      <p:bldP spid="23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7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3574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3574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772400" cy="1143000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Веселые вопросы</a:t>
            </a:r>
            <a:r>
              <a:rPr lang="ru-RU" sz="4800" b="1" i="1" dirty="0" smtClean="0"/>
              <a:t> 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2500306"/>
            <a:ext cx="80010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Двое играли в шахматы 4 часа. Сколько времени играл каждый?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1736" y="1714488"/>
            <a:ext cx="37862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Вопрос 5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00298" y="4929198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 часа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Улыбающееся лицо 8"/>
          <p:cNvSpPr/>
          <p:nvPr/>
        </p:nvSpPr>
        <p:spPr>
          <a:xfrm>
            <a:off x="1142976" y="571480"/>
            <a:ext cx="571504" cy="571504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лыбающееся лицо 9"/>
          <p:cNvSpPr/>
          <p:nvPr/>
        </p:nvSpPr>
        <p:spPr>
          <a:xfrm>
            <a:off x="7358082" y="571480"/>
            <a:ext cx="571504" cy="571504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7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3574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3574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772400" cy="1143000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Веселые вопросы</a:t>
            </a:r>
            <a:r>
              <a:rPr lang="ru-RU" sz="4800" b="1" i="1" dirty="0" smtClean="0"/>
              <a:t> 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2357430"/>
            <a:ext cx="80010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Петух, стоя на одной ноге, весит 5 кг. Сколько он будет весить, если встанет на обе ноги?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1736" y="1714488"/>
            <a:ext cx="37862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Вопрос 6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00298" y="4929198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 кг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Улыбающееся лицо 8"/>
          <p:cNvSpPr/>
          <p:nvPr/>
        </p:nvSpPr>
        <p:spPr>
          <a:xfrm>
            <a:off x="1142976" y="571480"/>
            <a:ext cx="571504" cy="571504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лыбающееся лицо 9"/>
          <p:cNvSpPr/>
          <p:nvPr/>
        </p:nvSpPr>
        <p:spPr>
          <a:xfrm>
            <a:off x="7429520" y="571480"/>
            <a:ext cx="571504" cy="571504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57158" y="1714500"/>
          <a:ext cx="8215342" cy="47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42"/>
              </a:tblGrid>
              <a:tr h="23574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3574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772400" cy="1143000"/>
          </a:xfrm>
          <a:solidFill>
            <a:schemeClr val="accent2">
              <a:lumMod val="20000"/>
              <a:lumOff val="80000"/>
            </a:schemeClr>
          </a:solidFill>
          <a:ln w="215900" cmpd="thinThick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Веселые вопросы</a:t>
            </a:r>
            <a:r>
              <a:rPr lang="ru-RU" sz="4800" b="1" i="1" dirty="0" smtClean="0"/>
              <a:t> </a:t>
            </a:r>
            <a:endParaRPr lang="ru-RU" sz="4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2857496"/>
            <a:ext cx="800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Что легче: пуд железа или пуд ваты?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1736" y="1714488"/>
            <a:ext cx="37862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Вопрос 7</a:t>
            </a:r>
            <a:endParaRPr lang="ru-RU" sz="44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00298" y="4929198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одинаково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Улыбающееся лицо 8"/>
          <p:cNvSpPr/>
          <p:nvPr/>
        </p:nvSpPr>
        <p:spPr>
          <a:xfrm>
            <a:off x="1142976" y="571480"/>
            <a:ext cx="571504" cy="571504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лыбающееся лицо 9"/>
          <p:cNvSpPr/>
          <p:nvPr/>
        </p:nvSpPr>
        <p:spPr>
          <a:xfrm>
            <a:off x="7358082" y="571480"/>
            <a:ext cx="571504" cy="571504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364</TotalTime>
  <Words>1683</Words>
  <Application>Microsoft Office PowerPoint</Application>
  <PresentationFormat>Экран (4:3)</PresentationFormat>
  <Paragraphs>377</Paragraphs>
  <Slides>64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64</vt:i4>
      </vt:variant>
    </vt:vector>
  </HeadingPairs>
  <TitlesOfParts>
    <vt:vector size="65" baseType="lpstr">
      <vt:lpstr>Справедливость</vt:lpstr>
      <vt:lpstr>«Математический калейдоскоп»</vt:lpstr>
      <vt:lpstr>Категории </vt:lpstr>
      <vt:lpstr>Веселые вопросы </vt:lpstr>
      <vt:lpstr>Веселые вопросы </vt:lpstr>
      <vt:lpstr>Веселые вопросы </vt:lpstr>
      <vt:lpstr>Веселые вопросы </vt:lpstr>
      <vt:lpstr>Веселые вопросы </vt:lpstr>
      <vt:lpstr>Веселые вопросы </vt:lpstr>
      <vt:lpstr>Веселые вопросы </vt:lpstr>
      <vt:lpstr>Веселые вопросы </vt:lpstr>
      <vt:lpstr>Веселые вопросы </vt:lpstr>
      <vt:lpstr>Веселые вопросы </vt:lpstr>
      <vt:lpstr>Веселые вопросы </vt:lpstr>
      <vt:lpstr>Веселые вопросы </vt:lpstr>
      <vt:lpstr>Задачи со спичками</vt:lpstr>
      <vt:lpstr>Задачи со спичками</vt:lpstr>
      <vt:lpstr>Задачи со спичками</vt:lpstr>
      <vt:lpstr>Анекдоты</vt:lpstr>
      <vt:lpstr>Анекдоты</vt:lpstr>
      <vt:lpstr>Анекдоты</vt:lpstr>
      <vt:lpstr>Анекдоты</vt:lpstr>
      <vt:lpstr>Анекдоты</vt:lpstr>
      <vt:lpstr>Анекдоты</vt:lpstr>
      <vt:lpstr>Анекдоты</vt:lpstr>
      <vt:lpstr>Анекдоты</vt:lpstr>
      <vt:lpstr>Анекдоты</vt:lpstr>
      <vt:lpstr>Переливания</vt:lpstr>
      <vt:lpstr>Переливания</vt:lpstr>
      <vt:lpstr>Переливания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Геометрическая «да-нетка»</vt:lpstr>
      <vt:lpstr>Геометрическая «да-нетка»</vt:lpstr>
      <vt:lpstr>Геометрическая «да-нетка»</vt:lpstr>
      <vt:lpstr>Геометрическая «да-нетка»</vt:lpstr>
      <vt:lpstr>Геометрическая «да-нетка»</vt:lpstr>
      <vt:lpstr>Геометрическая «да-нетка»</vt:lpstr>
      <vt:lpstr>Геометрическая «да-нетка»</vt:lpstr>
      <vt:lpstr>Геометрическая «да-нетка»</vt:lpstr>
      <vt:lpstr>Геометрическая «да-нетка»</vt:lpstr>
      <vt:lpstr>Геометрическая «да-нетка»</vt:lpstr>
      <vt:lpstr>Геометрическая «да-нетка»</vt:lpstr>
      <vt:lpstr>Геометрическая «да-нетка»</vt:lpstr>
      <vt:lpstr>Геометрическая «да-нетка»</vt:lpstr>
      <vt:lpstr>Геометрическая «да-нетка»</vt:lpstr>
      <vt:lpstr>Геометрическая «да-нетка»</vt:lpstr>
      <vt:lpstr>Трудные задачи</vt:lpstr>
      <vt:lpstr>Трудные задачи</vt:lpstr>
      <vt:lpstr>Трудные задачи</vt:lpstr>
      <vt:lpstr>Ребусы.</vt:lpstr>
      <vt:lpstr>Ребусы.</vt:lpstr>
      <vt:lpstr>Ребусы.</vt:lpstr>
      <vt:lpstr>Ребусы.</vt:lpstr>
      <vt:lpstr>Ребусы.</vt:lpstr>
      <vt:lpstr>Ребусы.</vt:lpstr>
      <vt:lpstr>Логические задачи.</vt:lpstr>
      <vt:lpstr>Логические задачи.</vt:lpstr>
      <vt:lpstr>Логические задачи.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«Математические гонки»</dc:title>
  <dc:creator>Мама</dc:creator>
  <cp:lastModifiedBy>Лена-Саша</cp:lastModifiedBy>
  <cp:revision>87</cp:revision>
  <dcterms:created xsi:type="dcterms:W3CDTF">2008-11-13T04:27:53Z</dcterms:created>
  <dcterms:modified xsi:type="dcterms:W3CDTF">2018-09-26T14:40:33Z</dcterms:modified>
</cp:coreProperties>
</file>