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74" r:id="rId21"/>
    <p:sldId id="275" r:id="rId22"/>
    <p:sldId id="276" r:id="rId23"/>
    <p:sldId id="277" r:id="rId24"/>
    <p:sldId id="278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AAE9-DF85-4B01-AFA8-C7DAA7C3B975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6449-4439-42C5-9FEA-9A0567BB5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AAE9-DF85-4B01-AFA8-C7DAA7C3B975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6449-4439-42C5-9FEA-9A0567BB5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AAE9-DF85-4B01-AFA8-C7DAA7C3B975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6449-4439-42C5-9FEA-9A0567BB5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AAE9-DF85-4B01-AFA8-C7DAA7C3B975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6449-4439-42C5-9FEA-9A0567BB5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AAE9-DF85-4B01-AFA8-C7DAA7C3B975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6449-4439-42C5-9FEA-9A0567BB5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AAE9-DF85-4B01-AFA8-C7DAA7C3B975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6449-4439-42C5-9FEA-9A0567BB5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AAE9-DF85-4B01-AFA8-C7DAA7C3B975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6449-4439-42C5-9FEA-9A0567BB5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AAE9-DF85-4B01-AFA8-C7DAA7C3B975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6449-4439-42C5-9FEA-9A0567BB5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AAE9-DF85-4B01-AFA8-C7DAA7C3B975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6449-4439-42C5-9FEA-9A0567BB5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AAE9-DF85-4B01-AFA8-C7DAA7C3B975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6449-4439-42C5-9FEA-9A0567BB5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AAE9-DF85-4B01-AFA8-C7DAA7C3B975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6449-4439-42C5-9FEA-9A0567BB52C9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6AAE9-DF85-4B01-AFA8-C7DAA7C3B975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96449-4439-42C5-9FEA-9A0567BB52C9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908721"/>
            <a:ext cx="7117180" cy="26642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АТТЕСТАЦИИ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9000"/>
            <a:ext cx="3168352" cy="287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стандарта </a:t>
            </a:r>
            <a:endParaRPr lang="ru-RU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7125112" cy="4051437"/>
          </a:xfrm>
        </p:spPr>
        <p:txBody>
          <a:bodyPr>
            <a:normAutofit lnSpcReduction="10000"/>
          </a:bodyPr>
          <a:lstStyle/>
          <a:p>
            <a:endParaRPr lang="ru-RU" sz="1800" dirty="0"/>
          </a:p>
          <a:p>
            <a:pPr algn="just"/>
            <a:r>
              <a:rPr lang="ru-RU" sz="2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профессии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наименование, основная цель вида профессиональной деятельности, группы занятий;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обобщенных трудовых </a:t>
            </a:r>
            <a:r>
              <a:rPr lang="ru-RU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наименование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профессии,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уровень работника, требования к образованию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трудовых функций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функциональная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вида деятельности,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подуровни квалификаций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6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908721"/>
            <a:ext cx="7125112" cy="4950078"/>
          </a:xfrm>
        </p:spPr>
        <p:txBody>
          <a:bodyPr>
            <a:normAutofit/>
          </a:bodyPr>
          <a:lstStyle/>
          <a:p>
            <a:endParaRPr lang="ru-RU" sz="2000" dirty="0"/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профессиональные стандарты вводятся в АДАПТИВНОМ РЕЖИМЕ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Постановлением Правительства РФ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июня 2016 г. № 584 реализацию мероприятий по введению профессиональных стандартов необходимо завершить не позднее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2020 г.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и доработка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2017-2018.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69160"/>
            <a:ext cx="2472544" cy="146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8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Ближайшие перспективы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34938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внедрения механизма независимой оценки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Параллельная разработка профессиональных стандартов и требований к ФГОС и к программам профессионального образования Поэтапная замена квалификационных справочников на профессиональные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Обновление, с учетом накопленного российского опыта и международной практики, национальной рамки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квалификаций.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УЧИТЕЛЬСКИХ ДОЛЖНОСТЕЙ </a:t>
            </a:r>
            <a:endParaRPr lang="ru-RU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КАТЕГОРИИ: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Наставничество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-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Профессиональная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обучению и воспитанию обучающихся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56792"/>
            <a:ext cx="1868041" cy="217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0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Карьера учителя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2000" dirty="0"/>
          </a:p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Обобщенная трудовая функция: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Профессиональная деятельность по обучению и воспитанию обучающихся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обучению и воспитанию обучающихся в соответствии с ФГОС ОО и основными образовательными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программами.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(законными представителями)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коллегами.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8680"/>
            <a:ext cx="1788239" cy="23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8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Карьера учителя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Обобщенная трудовая функция: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Наставничество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учителя-наставника: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в работе со студентами, молодыми специалистами 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УЧИТЕЛЬ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Обобщенная трудовая функция: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Методическая работа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функции учителя-методиста: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образовательных программ в соответствии с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методическое сопровождение педагогов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16988"/>
            <a:ext cx="1723692" cy="306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НСУР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учительского роста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2" y="1807361"/>
            <a:ext cx="7667013" cy="464597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План </a:t>
            </a:r>
            <a:r>
              <a:rPr lang="ru-RU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(«дорожная карта») по формированию и введению национальной системы учительского роста </a:t>
            </a:r>
            <a:r>
              <a:rPr lang="ru-RU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№703 от 26 июля 2017) </a:t>
            </a:r>
            <a:endParaRPr lang="ru-RU" sz="29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9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планируемой в период с 2017 по 2020 г. работы: </a:t>
            </a:r>
          </a:p>
          <a:p>
            <a:pPr algn="just"/>
            <a:r>
              <a:rPr lang="en-US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ru-RU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Организационно-координационные и информационные </a:t>
            </a:r>
            <a:r>
              <a:rPr lang="ru-RU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мероприятия. </a:t>
            </a:r>
            <a:endParaRPr lang="ru-RU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Формирование </a:t>
            </a:r>
            <a:r>
              <a:rPr lang="ru-RU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 модели аттестации учителей и подготовка наборов ЕФОМ </a:t>
            </a:r>
            <a:r>
              <a:rPr lang="ru-RU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Закрепление </a:t>
            </a:r>
            <a:r>
              <a:rPr lang="ru-RU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системы учительского роста в нормативном правовом поле </a:t>
            </a:r>
            <a:r>
              <a:rPr lang="ru-RU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Разработка </a:t>
            </a:r>
            <a:r>
              <a:rPr lang="ru-RU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рекомендаций и предложений по вопросам введения национальной системы учительского роста </a:t>
            </a:r>
            <a:r>
              <a:rPr lang="ru-RU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Итоговые мероприятия. </a:t>
            </a:r>
            <a:endParaRPr lang="ru-RU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1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наборов и апробация ЕФОМ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sz="1600" dirty="0"/>
          </a:p>
          <a:p>
            <a:pPr marL="0" indent="0" algn="ctr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Март-сентябрь 2018 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Подготовка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апробация первого набора ЕФОМ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(история, обществознание, экономика, право, русский язык и литература, математика и информатика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Март-декабрь 2018 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Подготовка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апробация второго набора ЕФОМ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(родной язык и родная литература, основы духовно-нравственной культуры народов России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2018-май 2019 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Подготовка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апробация третьего набора ЕФОМ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(география, физика, химия, биология, естествознание, экология, физическая культура, ОБЖ, искусство, технология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Июнь-декабрь 2019 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Подготовка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апробация четвертого набора ЕФОМ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(начальная школа, иностранный язык, второй иностранный язык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endParaRPr lang="ru-RU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25795"/>
            <a:ext cx="1990375" cy="147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8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НСУР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</a:t>
            </a:r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2018 - декабрь 2019 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инструментария (формуляров) для сбора и обработки информации по результатам ЕФОМ, включая методологию по каждому блоку компетенций (предметные, методологические, психолого-педагогические и коммуникативные компетенции) и его удельному весу в итоговой оценке </a:t>
            </a: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аттестуемого.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- июнь </a:t>
            </a:r>
            <a:r>
              <a:rPr 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  <a:p>
            <a:pPr marL="0" indent="0">
              <a:buNone/>
            </a:pPr>
            <a:r>
              <a:rPr 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апробации наборов ЕФОМ по подготовленным модулям.</a:t>
            </a:r>
          </a:p>
          <a:p>
            <a:pPr marL="0" indent="0" algn="ctr">
              <a:buNone/>
            </a:pPr>
            <a:r>
              <a:rPr 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Июнь </a:t>
            </a:r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ноябрь 2020 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 данных с перечнем предметных, методических, психолого-педагогических и коммуникативных компетенций учителей, ранжированных по уровням владения ими, для использования в рамках новой модели аттестации в целях оценки соответствия квалификации (уровня знаний, профессиональных навыков и опыта работы) требованиям профессионального стандарта педагога и ФГОС ОО – сведения, вносимые в федеральную и региональную информационную </a:t>
            </a: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268761"/>
            <a:ext cx="7125112" cy="2448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АТТЕСТАЦИИ УЧИТЕЛЕЙ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868591" y="3356992"/>
            <a:ext cx="29523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2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20688"/>
            <a:ext cx="7595006" cy="93610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РФ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7530" y="1484784"/>
            <a:ext cx="6309270" cy="4641379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статьей 129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кодекса РФ заработная плата работника зависит от его квалификации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– уровень знаний, умений, профессиональных навыков и опыта работы работника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195, пункт 1)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договор с работником может быть расторгнут по инициативе работодателя в случае несоответствия работника занимаемой должности или выполняемой работе вследствие недостаточной квалификации, подтвержденной результатами аттестации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81, пункт 3)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2150373" cy="325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2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квалификации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ЕФОМ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единые федеральные оценочные материалы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модель аттестации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412777"/>
            <a:ext cx="7125112" cy="44460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В ПРОФЕССИЮ»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педагогических ВУЗов,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без педагогического образования,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без опыта работы учителем,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с педагогическим образованием с перерывом в стаже более 5 лет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СДАВАТЬ ПРОФЕССИОНАЛЬНЫЙ ЭКЗАМЕН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ЕФОМ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предметные, методические, психолого-педагогические и коммуникативные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компетенции) 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45224"/>
            <a:ext cx="1386023" cy="119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2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/>
            </a:r>
            <a:br>
              <a:rPr lang="ru-RU" sz="2400" dirty="0"/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модель аттестации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sz="2000" dirty="0"/>
          </a:p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занимаемой должности «УЧИТЕЛЬ» </a:t>
            </a:r>
            <a:endParaRPr lang="ru-RU" sz="2000" b="0" i="0" u="none" strike="noStrike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(3 года) проходят процедуру оценивания компетенций педагога с использованием ЕФОМ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(предметные, методические, психолого-педагогические и коммуникативные компетенции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подтверждающие соответствие занимаемой должности, в рамках аттестации проходят процедуру оценивания компетенций педагога с использованием ЕФОМ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(предметные, методические, психолого-педагогические и коммуникативные компетенции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учитываются: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отзыв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работодателя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мнения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образовательные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365104"/>
            <a:ext cx="2305844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76672"/>
            <a:ext cx="7125113" cy="1123527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модель аттестации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Первая/высшая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квалификационные категории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Учителя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аттестующиеся 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первую или высшую квалификационную категорию, проходят процедуру оценивания компетенций педагога с использованием ЕФОМ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(методические, психолого-педагогические и коммуникативные компетенции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учитываются: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Получение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 с использованием ЕФОМ дает учителю право на получение должности «Учитель-методист» или «Учитель-наставник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(2017-2018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год) 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Хабаровский край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Адыгея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Кабардино-Балкарская республика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Татарстан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Волгоградская область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Рязанская область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область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область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Курганская область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Томская область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Чеченская республика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Ингушетия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область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56992"/>
            <a:ext cx="364840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412776"/>
            <a:ext cx="7125112" cy="444602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задач и урока 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задачи </a:t>
            </a:r>
            <a:r>
              <a:rPr lang="ru-RU" sz="2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2.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методикой. </a:t>
            </a:r>
          </a:p>
          <a:p>
            <a:pPr marL="0" indent="0">
              <a:buNone/>
            </a:pPr>
            <a:r>
              <a:rPr lang="ru-RU" sz="2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</a:t>
            </a:r>
            <a:r>
              <a:rPr lang="ru-RU" sz="2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Планирование решения задачи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2. Реализация предложенного плана решения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3. Представление результата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2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6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1.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2. Содержание предмета Блок 3. Взаимодействие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4.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.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5.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урока. 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новой модели аттестации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2" y="1807361"/>
            <a:ext cx="7667014" cy="2269711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года новая модель аттестации будет вводиться ТОЛЬКО ДЛЯ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УЧИТЕЛЕЙ.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 года будут введены модели аттестации ДЛЯ ПЕДАГОГИЧЕСКИХ РАБОТНИКОВ ДРУГИХ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ДОЛЖНОСТЕЙ.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Основополагающие документы аттестации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кодекс РФ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квалификационный справочник должностей руководителей, специалистов и служащих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26 августа 2010 г. № 761н)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Российской Федерации»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29 декабря 2012 г. N 273-ФЗ )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аттестации педагогических работников, осуществляющих образовательную деятельность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07 апреля 2014 г. № 276)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 должностей педагогических работников организаций, осуществляющих образовательную деятельность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08 августа 2013 г. № 678)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3589"/>
            <a:ext cx="1260804" cy="180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8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РФ»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124745"/>
            <a:ext cx="7125112" cy="47340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законом «ОБ ОБРАЗОВАНИИ В РОССИЙСКОЙ ФЕДЕРАЦИИ» проведение аттестации в целях установления квалификационной категории педагогических работников организаций, осуществляющих образовательную деятельность и находящихся в ведении субъекта РФ, педагогических работников муниципальных и частных организаций, осуществляющих образовательную деятельность, осуществляется аттестационными комиссиями, формируемыми уполномоченными органами государственной власти субъектов РФ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49, пункт 3)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аттестации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628801"/>
            <a:ext cx="7125112" cy="4229998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аттестации педагогических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должна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обеспечить: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образовательное пространство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избыточной отчётности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Унификацию механизмов и оценочных материалов на всей территории России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от формализма аттестационных процедур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стимулированию профессионального роста педагогов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нововведениях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	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– источники непроверенной информации 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нововведениях в системе образования! </a:t>
            </a:r>
            <a:endParaRPr lang="ru-RU" sz="21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Источники </a:t>
            </a:r>
            <a:r>
              <a:rPr lang="ru-RU" sz="21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информации</a:t>
            </a:r>
            <a:r>
              <a:rPr lang="ru-RU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нововведениях </a:t>
            </a:r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образования: </a:t>
            </a:r>
            <a:endParaRPr lang="ru-RU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/ МИНПРОСВЕЩЕНИЯ РОССИИ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«Новости»)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СОЮЗА РАБОТНИКОВ НАРОДНОГО ОБРАЗОВАНИЯ И НАУКИ РФ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«Деятельность», подраздел «Кадры и аттестация»)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ПРОФСТАНДАРТПЕДАГОГА.РФ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 МИНИСТЕРСТВА ОБРАЗОВАНИЯ И НАУКИ / МИНПРОСВЕЩЕНИЯ РОССИИ на совещаниях, конференциях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Доклады, презентации)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02" y="5517232"/>
            <a:ext cx="108812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7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4200">
              <a:srgbClr val="DD7116"/>
            </a:gs>
            <a:gs pos="0">
              <a:schemeClr val="bg2">
                <a:tint val="97000"/>
                <a:shade val="80000"/>
                <a:hueMod val="110000"/>
                <a:satMod val="120000"/>
              </a:schemeClr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Кадровая политика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3349831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кадрах в современных условиях становится стержневым среди всех вопросов, решаемых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это основа качества образования и будущего качества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система учительского роста – это прямые инвестиции в будущее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09120"/>
            <a:ext cx="2592288" cy="218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0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НАЦИОНАЛЬНОЙ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КВАЛИФИКАЦИЙ </a:t>
            </a:r>
            <a:endParaRPr lang="ru-RU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2" y="1807361"/>
            <a:ext cx="7234965" cy="37818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algn="just"/>
            <a:r>
              <a:rPr lang="ru-RU" sz="2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система квалификаций (НСК)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взаимосвязанных документов, государственно-общественных институтов и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квалификаций;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Отраслевые рамки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квалификаций; 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стандарты;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независимой оценки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квалификаций;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образовательные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программы;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2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485735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ПРОФЕССИОНАЛЬНЫЕ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– это документы, системно представляющие информацию о требованиях к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квалификациям.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стандарты выступают в качестве базы для оценки квалификаций и труда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4293096"/>
            <a:ext cx="2291531" cy="234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1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190</TotalTime>
  <Words>800</Words>
  <Application>Microsoft Office PowerPoint</Application>
  <PresentationFormat>Экран (4:3)</PresentationFormat>
  <Paragraphs>176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Summer</vt:lpstr>
      <vt:lpstr>НОВАЯ МОДЕЛЬ АТТЕСТАЦИИ                  УЧИТЕЛЕЙ</vt:lpstr>
      <vt:lpstr>Трудовой кодекс РФ </vt:lpstr>
      <vt:lpstr> Основополагающие документы аттестации :</vt:lpstr>
      <vt:lpstr>Закон «Об образовании в РФ» </vt:lpstr>
      <vt:lpstr>Новая модель аттестации </vt:lpstr>
      <vt:lpstr>Информация о нововведениях </vt:lpstr>
      <vt:lpstr> Кадровая политика </vt:lpstr>
      <vt:lpstr> СТРУКТУРА НАЦИОНАЛЬНОЙ  СИСТЕМЫ КВАЛИФИКАЦИЙ </vt:lpstr>
      <vt:lpstr> Профстандарт </vt:lpstr>
      <vt:lpstr> СТРУКТУРА  профессионального стандарта </vt:lpstr>
      <vt:lpstr>Презентация PowerPoint</vt:lpstr>
      <vt:lpstr> Ближайшие перспективы </vt:lpstr>
      <vt:lpstr> СИСТЕМА УЧИТЕЛЬСКИХ ДОЛЖНОСТЕЙ </vt:lpstr>
      <vt:lpstr> Карьера учителя </vt:lpstr>
      <vt:lpstr> Карьера учителя </vt:lpstr>
      <vt:lpstr> Дорожная карта НСУР  (Национальная система учительского роста )</vt:lpstr>
      <vt:lpstr>Подготовка наборов и апробация ЕФОМ </vt:lpstr>
      <vt:lpstr>Дорожная карта НСУР</vt:lpstr>
      <vt:lpstr>Презентация PowerPoint</vt:lpstr>
      <vt:lpstr>Оценка квалификации  </vt:lpstr>
      <vt:lpstr>Новая модель аттестации  </vt:lpstr>
      <vt:lpstr> Новая модель аттестации </vt:lpstr>
      <vt:lpstr> Новая модель аттестации </vt:lpstr>
      <vt:lpstr>Участники эксперимента </vt:lpstr>
      <vt:lpstr>Апробация модели </vt:lpstr>
      <vt:lpstr>Введение новой модели аттестации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МОДЕЛЬ АТТЕСТАЦИИ УЧИТЕЛЕЙ</dc:title>
  <dc:creator>Лена-Саша</dc:creator>
  <cp:lastModifiedBy>RePack by Diakov</cp:lastModifiedBy>
  <cp:revision>21</cp:revision>
  <dcterms:created xsi:type="dcterms:W3CDTF">2018-10-12T13:41:13Z</dcterms:created>
  <dcterms:modified xsi:type="dcterms:W3CDTF">2018-10-21T13:24:30Z</dcterms:modified>
</cp:coreProperties>
</file>