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6"/>
  </p:notesMasterIdLst>
  <p:sldIdLst>
    <p:sldId id="256" r:id="rId2"/>
    <p:sldId id="257" r:id="rId3"/>
    <p:sldId id="292" r:id="rId4"/>
    <p:sldId id="272" r:id="rId5"/>
    <p:sldId id="270" r:id="rId6"/>
    <p:sldId id="290" r:id="rId7"/>
    <p:sldId id="285" r:id="rId8"/>
    <p:sldId id="286" r:id="rId9"/>
    <p:sldId id="287" r:id="rId10"/>
    <p:sldId id="288" r:id="rId11"/>
    <p:sldId id="289" r:id="rId12"/>
    <p:sldId id="262" r:id="rId13"/>
    <p:sldId id="283" r:id="rId14"/>
    <p:sldId id="274" r:id="rId15"/>
    <p:sldId id="275" r:id="rId16"/>
    <p:sldId id="276" r:id="rId17"/>
    <p:sldId id="277" r:id="rId18"/>
    <p:sldId id="278" r:id="rId19"/>
    <p:sldId id="291" r:id="rId20"/>
    <p:sldId id="279" r:id="rId21"/>
    <p:sldId id="284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4C7FC9F6-80BD-44DF-84AF-58352F25A4F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09F30C-9A4B-4C0F-B112-25BCB03CD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7A14-C666-4BD6-A130-2E01642D0570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BAAF-774E-407D-925B-7713582DE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46D6-4B01-4721-A8D7-4DC6DF3709A5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599A-59CF-4623-91C5-90EB3769D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475B-D6A2-4DDD-B20F-EECEEAF1D0E5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91F9-59E4-4079-AC3A-0803E19C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9F8B-9AD5-491E-80B5-199A6854E50A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07E-F560-47B2-8B19-4F108DADB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6FF9-69EA-47C2-95E8-D496EBDB88FD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4593-4E65-40E0-8694-6227F9EF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B0E8-C595-4D2F-87AA-4539168F29B0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1FF8-5F03-4E03-B569-15E458A83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4F68-5FE9-4284-A3DF-311685920B8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7D67-38BC-4753-81C7-FD2940109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A178-E090-4F6B-8E84-42385621F38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265D-D587-4862-9449-7C66E92C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753C-18DF-4AF9-8331-3E2680D66EF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C8F-06DE-429F-AE31-C430AAC9F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1F09-11B0-4830-94DA-22CA7BD836BF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7028-4444-4EAF-8702-F47ACE2F9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2F0B-4823-42D4-A0CE-9019CDA9BFA9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4CD-F556-4A44-A260-261031D3F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1EB7-E0DF-4EBA-B3A8-2B136F7A1EDE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511C-B710-430C-8D1E-879E322CA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0DF7-C99A-4F3A-9621-F773D0AEF723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FFD1-6191-4B2E-8B48-0E3BA287A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9238-EB2C-4B3E-8822-BF5DBB66D00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6DA1-C962-46AC-8CFF-709F336A8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3139-203F-45FB-8D30-8E7A285E6AF8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04D5-5014-4878-8006-1B1F148E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56FA-7F99-426B-853B-010474DE83D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237A-FCBF-4790-91FC-86154006D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8C94-0957-48B5-B049-9A212CA26F73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BFC-B93A-4E28-8FCF-A6EA922F1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712"/>
          <a:stretch>
            <a:fillRect/>
          </a:stretch>
        </p:blipFill>
        <p:spPr bwMode="auto">
          <a:xfrm>
            <a:off x="7999413" y="0"/>
            <a:ext cx="1604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4199"/>
          <a:stretch>
            <a:fillRect/>
          </a:stretch>
        </p:blipFill>
        <p:spPr bwMode="auto">
          <a:xfrm>
            <a:off x="8609013" y="6092825"/>
            <a:ext cx="9937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BEB5D26-27E4-4099-BAF6-164E08B5063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97A0-E5AF-4EAA-A9D6-407136E87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  <p:sldLayoutId id="2147483809" r:id="rId12"/>
    <p:sldLayoutId id="2147483797" r:id="rId13"/>
    <p:sldLayoutId id="2147483810" r:id="rId14"/>
    <p:sldLayoutId id="2147483811" r:id="rId15"/>
    <p:sldLayoutId id="2147483796" r:id="rId16"/>
    <p:sldLayoutId id="214748379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83;&#1086;&#1095;&#1082;&#1072;%20(1)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8;&#1072;&#1083;&#1072;&#1096;%20&#8470;1%20_&#1055;&#1086;&#1095;&#1077;&#1084;&#1091;%20&#1084;&#1099;%20&#1090;&#1072;&#1082;%20&#1075;&#1086;&#1074;&#1086;&#1088;&#1080;&#1084;__.mp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ea typeface="KaiTi" panose="02010609060101010101" pitchFamily="49" charset="-122"/>
                <a:cs typeface="Aharoni" panose="02010803020104030203" pitchFamily="2" charset="-79"/>
              </a:rPr>
              <a:t>Международный день родного языка.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Segoe UI Semibold" panose="020B0702040204020203" pitchFamily="34" charset="0"/>
              <a:ea typeface="KaiTi" panose="02010609060101010101" pitchFamily="49" charset="-122"/>
              <a:cs typeface="Aharoni" panose="02010803020104030203" pitchFamily="2" charset="-79"/>
            </a:endParaRPr>
          </a:p>
        </p:txBody>
      </p:sp>
      <p:pic>
        <p:nvPicPr>
          <p:cNvPr id="20482" name="Picture 3" descr="https://im0-tub-ru.yandex.net/i?id=41f281aae4ed7539539ef9cbac617f5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638" y="3789363"/>
            <a:ext cx="4572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Апр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02578" y="836023"/>
            <a:ext cx="303928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АПРЕЛЬ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4559300"/>
            <a:ext cx="12192000" cy="2216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В апреле наступала весна. 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Дремучие леса одевались густой зеленой листвой, бескрайние степи - сочной травой и яркими цветами.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Славяне дали апрелю имя "</a:t>
            </a:r>
            <a:r>
              <a:rPr lang="ru-RU" sz="2400" i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цветень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" 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(цветение садов).</a:t>
            </a:r>
          </a:p>
          <a:p>
            <a:pPr indent="396875" algn="just" eaLnBrk="0" hangingPunct="0">
              <a:defRPr/>
            </a:pPr>
            <a:endParaRPr lang="ru-RU" dirty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М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34010" y="2573383"/>
            <a:ext cx="180395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МАЙ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8550" y="5983288"/>
            <a:ext cx="7637463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А маю дали название  - "</a:t>
            </a:r>
            <a:r>
              <a:rPr lang="ru-RU" sz="2400" i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травень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".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10"/>
          <p:cNvSpPr>
            <a:spLocks noGrp="1"/>
          </p:cNvSpPr>
          <p:nvPr>
            <p:ph type="body" idx="1"/>
          </p:nvPr>
        </p:nvSpPr>
        <p:spPr>
          <a:xfrm>
            <a:off x="6837363" y="5500688"/>
            <a:ext cx="5105400" cy="823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HGHeiseiKakugothictaiW9"/>
                <a:ea typeface="HGHeiseiKakugothictaiW9"/>
                <a:cs typeface="HGHeiseiKakugothictaiW9"/>
              </a:rPr>
              <a:t>Владимир Иванович Даль.</a:t>
            </a:r>
          </a:p>
        </p:txBody>
      </p:sp>
      <p:pic>
        <p:nvPicPr>
          <p:cNvPr id="31746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258888"/>
            <a:ext cx="3830638" cy="4722812"/>
          </a:xfrm>
        </p:spPr>
      </p:pic>
      <p:pic>
        <p:nvPicPr>
          <p:cNvPr id="31747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034213" y="309563"/>
            <a:ext cx="4083050" cy="479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2468563" y="2351088"/>
            <a:ext cx="10820400" cy="40243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5" descr="https://proza.ru/pics/2020/04/17/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22238"/>
            <a:ext cx="84328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988675" y="5470525"/>
            <a:ext cx="425450" cy="469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0423525" y="630872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 action="ppaction://hlinkfile"/>
              </a:rPr>
              <a:t>Эллочка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AutoShape 4" descr="&amp;YAcy;&amp;ncy;&amp;vcy;&amp;acy;&amp;rcy;&amp;softcy; &amp;vcy; &amp;Dcy;&amp;rcy;&amp;iecy;&amp;vcy;&amp;ncy;&amp;iecy;&amp;jcy; &amp;Rcy;&amp;ucy;&amp;scy;&amp;icy; &amp;ncy;&amp;acy;&amp;zcy;&amp;ycy;&amp;vcy;&amp;acy;&amp;lcy;&amp;scy;&amp;yacy; "/>
          <p:cNvSpPr>
            <a:spLocks noChangeAspect="1" noChangeArrowheads="1"/>
          </p:cNvSpPr>
          <p:nvPr/>
        </p:nvSpPr>
        <p:spPr bwMode="auto">
          <a:xfrm>
            <a:off x="155575" y="46038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6" name="AutoShape 5" descr="https://fsd.multiurok.ru/html/2019/03/23/s_5c960fa46a0fc/img2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AutoShape 6" descr="https://fsd.multiurok.ru/html/2019/03/23/s_5c960fa46a0fc/img2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AutoShape 7" descr="&amp;Kcy;&amp;acy;&amp;rcy;&amp;tcy;&amp;icy;&amp;ncy;&amp;kcy;&amp;icy; &amp;pcy;&amp;ocy; &amp;zcy;&amp;acy;&amp;pcy;&amp;rcy;&amp;ocy;&amp;scy;&amp;ucy; &quot;&amp;ucy;&amp;vcy;&amp;iecy;&amp;rcy;&amp;ucy;&amp;jcy; &amp;chcy;&amp;tcy;&amp;ocy; &amp;vcy;&amp;scy;&amp;iecy; &amp;bcy;&amp;ycy;&amp;lcy;&amp;ocy; &amp;ncy;&amp;iecy; &amp;zcy;&amp;rcy;&amp;yacy;&quot;"/>
          <p:cNvSpPr>
            <a:spLocks noChangeAspect="1" noChangeArrowheads="1"/>
          </p:cNvSpPr>
          <p:nvPr/>
        </p:nvSpPr>
        <p:spPr bwMode="auto">
          <a:xfrm>
            <a:off x="155575" y="46038"/>
            <a:ext cx="2819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AutoShape 8" descr="&amp;Kcy;&amp;acy;&amp;rcy;&amp;tcy;&amp;icy;&amp;ncy;&amp;kcy;&amp;icy; &amp;pcy;&amp;ocy; &amp;zcy;&amp;acy;&amp;pcy;&amp;rcy;&amp;ocy;&amp;scy;&amp;ucy; &quot;&amp;ucy;&amp;vcy;&amp;iecy;&amp;rcy;&amp;ucy;&amp;jcy; &amp;chcy;&amp;tcy;&amp;ocy; &amp;vcy;&amp;scy;&amp;iecy; &amp;bcy;&amp;ycy;&amp;lcy;&amp;ocy; &amp;ncy;&amp;iecy; &amp;zcy;&amp;rcy;&amp;yacy;&quot;"/>
          <p:cNvSpPr>
            <a:spLocks noChangeAspect="1" noChangeArrowheads="1"/>
          </p:cNvSpPr>
          <p:nvPr/>
        </p:nvSpPr>
        <p:spPr bwMode="auto">
          <a:xfrm>
            <a:off x="155575" y="46038"/>
            <a:ext cx="2819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800" name="Picture 9" descr="http://nachalo4ka.ru/wp-content/uploads/2014/03/a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713" y="0"/>
            <a:ext cx="6561137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AutoShape 11" descr="&amp;Pcy;&amp;ocy;&amp;tcy;&amp;iecy;&amp;rcy;&amp;yacy;&amp;lcy;&amp;acy;&amp;scy;&amp;softcy; &amp;bcy;&amp;ucy;&amp;kcy;&amp;vcy;&amp;acy; &amp;Ecy;, &amp;kcy;&amp;acy;&amp;rcy;&amp;tcy;&amp;ocy;&amp;chcy;&amp;kcy;&amp;acy; &amp;scy; &amp;kcy;&amp;acy;&amp;rcy;&amp;tcy;&amp;icy;&amp;ncy;&amp;kcy;&amp;acy;&amp;mcy;&amp;icy;"/>
          <p:cNvSpPr>
            <a:spLocks noChangeAspect="1" noChangeArrowheads="1"/>
          </p:cNvSpPr>
          <p:nvPr/>
        </p:nvSpPr>
        <p:spPr bwMode="auto">
          <a:xfrm>
            <a:off x="-3048000" y="-2667000"/>
            <a:ext cx="1828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AutoShape 5" descr="&amp;Pcy;&amp;ocy;&amp;tcy;&amp;iecy;&amp;rcy;&amp;yacy;&amp;lcy;&amp;acy;&amp;scy;&amp;softcy; &amp;bcy;&amp;ucy;&amp;kcy;&amp;vcy;&amp;acy; &amp;Ecy;, &amp;kcy;&amp;acy;&amp;rcy;&amp;tcy;&amp;ocy;&amp;chcy;&amp;kcy;&amp;acy; &amp;scy; &amp;kcy;&amp;acy;&amp;rcy;&amp;tcy;&amp;icy;&amp;ncy;&amp;kcy;&amp;acy;&amp;mcy;&amp;icy;"/>
          <p:cNvSpPr>
            <a:spLocks noChangeAspect="1" noChangeArrowheads="1"/>
          </p:cNvSpPr>
          <p:nvPr/>
        </p:nvSpPr>
        <p:spPr bwMode="auto">
          <a:xfrm>
            <a:off x="155575" y="46038"/>
            <a:ext cx="1828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AutoShape 7" descr="&amp;Pcy;&amp;ocy;&amp;tcy;&amp;iecy;&amp;rcy;&amp;yacy;&amp;lcy;&amp;acy;&amp;scy;&amp;softcy; &amp;bcy;&amp;ucy;&amp;kcy;&amp;vcy;&amp;acy; &amp;Ecy;, &amp;kcy;&amp;acy;&amp;rcy;&amp;tcy;&amp;ocy;&amp;chcy;&amp;kcy;&amp;acy; &amp;scy; &amp;kcy;&amp;acy;&amp;rcy;&amp;tcy;&amp;icy;&amp;ncy;&amp;kcy;&amp;acy;&amp;mcy;&amp;icy;"/>
          <p:cNvSpPr>
            <a:spLocks noChangeAspect="1" noChangeArrowheads="1"/>
          </p:cNvSpPr>
          <p:nvPr/>
        </p:nvSpPr>
        <p:spPr bwMode="auto">
          <a:xfrm>
            <a:off x="155575" y="46038"/>
            <a:ext cx="1828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AutoShape 9" descr="https://zagadky.com/uploads/images/00/00/01/2014/07/27/c9c295.pn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AutoShape 11" descr="https://zagadky.com/uploads/images/00/00/01/2014/07/27/c9c295.pn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AutoShape 13" descr="https://ds02.infourok.ru/uploads/ex/0692/00022971-2f35021f/hello_html_m55d24d23.gif"/>
          <p:cNvSpPr>
            <a:spLocks noChangeAspect="1" noChangeArrowheads="1"/>
          </p:cNvSpPr>
          <p:nvPr/>
        </p:nvSpPr>
        <p:spPr bwMode="auto">
          <a:xfrm>
            <a:off x="155575" y="46038"/>
            <a:ext cx="81153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AutoShape 15" descr="https://ds02.infourok.ru/uploads/ex/0692/00022971-2f35021f/hello_html_m55d24d23.gif"/>
          <p:cNvSpPr>
            <a:spLocks noChangeAspect="1" noChangeArrowheads="1"/>
          </p:cNvSpPr>
          <p:nvPr/>
        </p:nvSpPr>
        <p:spPr bwMode="auto">
          <a:xfrm>
            <a:off x="155575" y="46038"/>
            <a:ext cx="81153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AutoShape 17" descr="6d28202073f4224162958dacec73d2e9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AutoShape 19" descr="6d28202073f4224162958dacec73d2e9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AutoShape 21" descr="img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8" name="Picture 23" descr="http://900igr.net/up/datai/67738/0010-018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47625"/>
            <a:ext cx="9991725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3592513"/>
            <a:ext cx="2344738" cy="262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Rectangle 4"/>
          <p:cNvSpPr>
            <a:spLocks noGrp="1"/>
          </p:cNvSpPr>
          <p:nvPr>
            <p:ph type="title"/>
          </p:nvPr>
        </p:nvSpPr>
        <p:spPr>
          <a:xfrm>
            <a:off x="3078163" y="611188"/>
            <a:ext cx="8615362" cy="129698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i="1" smtClean="0">
                <a:solidFill>
                  <a:srgbClr val="661900"/>
                </a:solidFill>
                <a:latin typeface="Comic Sans MS" pitchFamily="66" charset="0"/>
              </a:rPr>
              <a:t>Знаете ли Вы, что...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871538" y="1306513"/>
            <a:ext cx="10015537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801900"/>
                </a:solidFill>
              </a:rPr>
              <a:t> В русском языке есть всего 74 слова, начинающихся с буквы </a:t>
            </a:r>
            <a:r>
              <a:rPr lang="de-DE" sz="2800">
                <a:solidFill>
                  <a:srgbClr val="FF0000"/>
                </a:solidFill>
              </a:rPr>
              <a:t>Й.</a:t>
            </a:r>
            <a:r>
              <a:rPr lang="de-DE" sz="2800">
                <a:solidFill>
                  <a:srgbClr val="000000"/>
                </a:solidFill>
              </a:rPr>
              <a:t> </a:t>
            </a: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000000"/>
              </a:solidFill>
            </a:endParaRP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801900"/>
                </a:solidFill>
              </a:rPr>
              <a:t>Но большинство из нас помнит лишь</a:t>
            </a:r>
            <a:r>
              <a:rPr lang="de-DE" sz="2800">
                <a:solidFill>
                  <a:srgbClr val="FF0000"/>
                </a:solidFill>
              </a:rPr>
              <a:t> йод, йога и Йошкар-Олу.</a:t>
            </a: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FF0000"/>
              </a:solidFill>
            </a:endParaRP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FF0000"/>
                </a:solidFill>
              </a:rPr>
              <a:t> </a:t>
            </a:r>
            <a:r>
              <a:rPr lang="de-DE" sz="2800">
                <a:solidFill>
                  <a:srgbClr val="801900"/>
                </a:solidFill>
              </a:rPr>
              <a:t>Единственное односложное прилагательное </a:t>
            </a: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801900"/>
                </a:solidFill>
              </a:rPr>
              <a:t>в русском языке — это </a:t>
            </a:r>
            <a:r>
              <a:rPr lang="de-DE" sz="2800">
                <a:solidFill>
                  <a:srgbClr val="FF0000"/>
                </a:solidFill>
              </a:rPr>
              <a:t>злой. </a:t>
            </a:r>
          </a:p>
          <a:p>
            <a:pPr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>
              <a:solidFill>
                <a:srgbClr val="000000"/>
              </a:solidFill>
            </a:endParaRPr>
          </a:p>
          <a:p>
            <a:pPr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3592513"/>
            <a:ext cx="2344738" cy="262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Rectangle 4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5363" cy="129698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1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i="1" smtClean="0">
                <a:solidFill>
                  <a:srgbClr val="661900"/>
                </a:solidFill>
                <a:latin typeface="Comic Sans MS" pitchFamily="66" charset="0"/>
              </a:rPr>
              <a:t>Знаете ли Вы, что...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089025" y="1468438"/>
            <a:ext cx="10013950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661900"/>
                </a:solidFill>
              </a:rPr>
              <a:t> Большинство слов с буквой </a:t>
            </a:r>
            <a:r>
              <a:rPr lang="de-DE" sz="2800">
                <a:solidFill>
                  <a:srgbClr val="FF0000"/>
                </a:solidFill>
              </a:rPr>
              <a:t>Ф</a:t>
            </a:r>
            <a:r>
              <a:rPr lang="de-DE" sz="2800">
                <a:solidFill>
                  <a:srgbClr val="661900"/>
                </a:solidFill>
              </a:rPr>
              <a:t> в русском языке — заимствованные. </a:t>
            </a: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661900"/>
              </a:solidFill>
            </a:endParaRPr>
          </a:p>
          <a:p>
            <a:pPr defTabSz="449263" hangingPunct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661900"/>
                </a:solidFill>
              </a:rPr>
              <a:t>Пушкин гордился тем, что в «Сказке о царе Салтане» было всего лишь одно слово с этой буквой — флот.</a:t>
            </a:r>
          </a:p>
          <a:p>
            <a:pPr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661900"/>
              </a:solidFill>
            </a:endParaRPr>
          </a:p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FF3300"/>
                </a:solidFill>
              </a:rPr>
              <a:t>Флот </a:t>
            </a:r>
            <a:r>
              <a:rPr lang="de-DE" sz="2800">
                <a:solidFill>
                  <a:srgbClr val="0000CC"/>
                </a:solidFill>
              </a:rPr>
              <a:t>уж к острову подходит.</a:t>
            </a:r>
          </a:p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0000CC"/>
                </a:solidFill>
              </a:rPr>
              <a:t>Князь Гвидон трубу наводит:</a:t>
            </a:r>
          </a:p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0000CC"/>
                </a:solidFill>
              </a:rPr>
              <a:t>Царь на палубе стоит</a:t>
            </a:r>
          </a:p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0000CC"/>
                </a:solidFill>
              </a:rPr>
              <a:t>И в трубу на них глядит; </a:t>
            </a:r>
          </a:p>
          <a:p>
            <a:pPr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>
              <a:solidFill>
                <a:srgbClr val="000000"/>
              </a:solidFill>
            </a:endParaRPr>
          </a:p>
          <a:p>
            <a:pPr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5" descr="https://avatars.mds.yandex.net/get-zen_doc/51182/pub_5ae20e77581669ab8730bfb4_5ae21032db0cd9699b56c4c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225425"/>
            <a:ext cx="8564562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AutoShape 5" descr="data:image/jpeg;base64,/9j/4AAQSkZJRgABAQAAAQABAAD/2wCEAAkGBxMSEhUREhMVFRUWGBcYFhcVGRoYGxgYGBgYFxYXGhUYHiggHRolHRUYITEhJSorLi8uFx8zODUsNygtLi0BCgoKDg0OGxAQGy0mICYyLy0vLi0tNS8yLS0yLy0tLS0vLS0tLTUtLSstLS0tLS8vLS0tLS0tLS0tLS0tLS0tLf/AABEIAL4BCQMBIgACEQEDEQH/xAAcAAABBQEBAQAAAAAAAAAAAAAGAAEDBAUCBwj/xABLEAACAgAEAwUEBQcKBAUFAAABAgMRAAQSIQUxQQYTIlFhMnGBkRQjQlKhBxVTYnKSwTNDVHOCsbLR0tM0k6LDFiRjwvBEg7Ph8f/EABsBAAIDAQEBAAAAAAAAAAAAAAAFAQIEAwYH/8QANxEAAQQBAgQCCAUCBwAAAAAAAQACAxEEEiEFMUFREyIUMmFxgZGhsSNCweHw0fEGFRYzUmKi/9oADAMBAAIRAxEAPwD0ysIDHVYQ6YV0oUOTyjSxxzSTmJZApRECD2xaqzyBizb/AGdOLsfCEYkDMSkqaYBoyQauiNGxrfGHxvKSy5Hh6w6tYlyTalTXoCgW5X7o63tjFkjzcD5u/pLGXOxXNDGyBk+ioNRWON2KagF8FeIC2AvDERtrkpRz+Yh+mm+af6ML8xD9NN80/wBGAwPxYZJJwXZ3ggWRG1JNHKkxEjrEsZDF0YA2VrTfXEi5viZzQBEywLm80nskmSMxTPE114YkKxqp+0z+gs0N7IRf+Yh+mm+af6ML8xD9NN80/wBGAbL8Q4osGqdZyfoWVI7kMHErS1Kz6omIlC7sqqSByANHFafPcSEagtmxHrzYDrHKZLuM5WwImcppZyNSgEimI5YPDb2QvQvzEP003zT/AEYX5iH6ab5p/owC8bzvF1fMpH3x71I1jdYiVgkiy8U0roOokJlQc/GoHXG92wz8sceQqSdO8nVZu5XVIV+jyuw06Seagmhe22+J0N7IW5+Yh+mm+af6McPwdAQDmJQWvSC0dmhZoaN9sAL57iuiCzmVuN+5bunLM/0hhEcwkcZFmHuyQ5QUznnyj47mZvp0f0hs6pTM5rSIYiwWH6O3cmAhCWJF6tJJ3a6oUaG9kL0X8wj9NN84/wDRhfmIfppvmn+jAHLneKhE7z6UMyYMqYEjjBheY/8AEfSGCkKeWoMVAHs74tZfiObfNsI3zTFc5mEdSlwDLKj1UgWtYk0UC2rpVYNDeyEZfmEfp5vnH/oxDNwOQbxTsT92VUKn0tFVh77NeRwEcEzHFpjk4ZmzMaqGSeUx6TIcxlpZY3JIOnuWVEN14mF+WCP8nmfzOZWSfMlhoKZcJtpMkA05mYV0aUsB6IMQY29kKxlJ+8RJACA6q1HpqANX8cS1irwX/h4f6qP/AALi4cLyN0Lk4WOsLEUoXOFjrCwUhcnCx0PdgUgzWbNt9IUeJ6BiV1IDsFsjQQCADQNi+Z546Rwuk2aqSSsjFvNImmlVFLMQqgWSxAAHmScUfzqD7EcjDo1KgPwdg3x01jB76d3hMlMJCxilKME8ILXHDdDYUJCxY2CAQScWmiTWql3lJYq9yHw0jP4o46QE0Buo9rA5gYadzWqCHxW6hyWr+cW6xH4Mp/xVibJZ5JLUWHWiyNQYA8jsSCv6ykjpdg4wspEpkZoxpRCUAUkK7DZ2K3R0kaRtdh/TFueImip0uu6N5H1HVTyK9R60ROgEKXQgcluYWIOHZrvYkkqiw8S3elgSrrfXSwYfDGL2k7QyZeWOKKITFlZnANFa2BLXS3YoEHVTbisUbG5ztLeazOc1otxoIhwsAOY4/n2NhTH6RrCdvXvGcn4V7sScP7ZTI1TqJFBpiqlJV9SnJjy8IVTXK9gez8SVgtwVIpo5f9twPuNo6wqxzBMsiq6MGVhasNwQeRGJKxnpdV1WHUb4esOBvi1KFd7Pf8Ll/wCpi/wLjQIrGb2bYHK5ev0MX+BcaT8sMgpQ9F20yDglcwpAUOTT1pLBNQJXcBmANeyTvWLOd7TZSHX3kwBRxEwAZj3hQSaAqgljoIY1dDngP4T2PmXKIc2GmMeVmgTLRqisO/I7wGUvpc0q6T4a62cX+E9j8wuWyrGcR52JpJZJWQSq0k6lZQyBlugVUEEewOYwIW83arJh4079LlCMlWQRIaiJcDSuo7LqIvphHtXktLP36aVXUTTbAyNCNquzIrKBzJBoHFGHsxPHMJY84QHEH0jVEjNKYBQKtsseobEaT6Ud8Z2X/J8Y4yiZkgl0mUmMECeOZ5Uk0lt10uEKXvpBBBwIW6e1uS0JJ3w0yF1WlcnVHQkUoF1Ky2LBAwouM5LMTiEPHJNEzMgIJp0tJDGxFFlDEHSSRZvFPhPZMxTJmXm1y95PLKQmlXeZI4/Cuo6FVYlFWSepxxwrse0U0TNPrhy7zSZeLuwrK02rVrl1eMASOB4V572RgQtTM9pMrHL3DSgSakQrTGnkru0ZgNIZtQoE9RisOP5CVlcyIzQugRirWrTEwoUJXcOdSal25i8UeIdihNmXzTSkM02WkVVXSoGXINMoankaq7xhYAUAbbwZ/sRNOZmlzas8hy5BERA/8vL3ia1Eu5PsnQUHWr3wIRNxHjEGX2mkCfVyS7g/ycWnvG2HJda/PGbJ2kyGXDfWKlu5fSjm3AVpXIRTdBlLNyF7m8ZEvYFnV1fNs2uLNxewSqDNCEfVh5GYKvc3pLGy53HLDZvsE7R9xHmysA78CMozALOAW/nBqdX1spawBIRRoHAhEOT4muYmzGWKApGkR1XayLOjGqrlQrmbvGlkclHCixRIsaLsqoAqgc9gNhzxQ4JwgwEkuGuOFNk0n6pNFk6jd3ddPXGqWGBCE+Cj/wAvD/VR/wCBcXKxV4ILy8H9VH/gXFysLiN1CbDVjusKsRSFxWEBjjMZhY11OQByHUk+QUbsx8hucZr52VvZCxr+sNbn4AhVP7/8MQdua6RxPkPlC1RgKlUMWRpBHlmSZ1cUHMYKgFtdqE+tu9iVVbqziXiWWkDMzPmJe8RoyFOXVVRipZT3te1pF6dtjQWzcUef1yaJ0ARgUVnMVlpKXQDDI2zDbcL059OrHuaLYV2GI0uqX4K/30hny0M8jyBy6LoGgi/EQZL2oKBtTELsfaJqZ/gcAmmVE0aJSEaMlHW0RmqRTqNuzk2TuTeNGfIrIndyW4uwWq7HI2BzHqDfW7OKKxSr9WsYO+0nhCUSTqZQwbVuSVUbnkRfh7487Des/us/EsWem+CDz6dFV4LnO7lORdizJGHjYj2ksg2R9rrvvsxsjfG7gP4lwtliGbhtszl5pSzGtUqrI4IYAfc01Q2QkDmMEEee7+GNoL1T0IzV6Cdndh5RjUT0tQOZF1dRNtWhgc2Mazv1UqZ1o8sFQgPLLOUPPTH3zsZADtyZa9XHMXjKgzzaNEfJvE1/rCwXf2mYijRJPu54u9oohFKkUYpRBFHGDuBpaWz60oUnzoeeMnKCkWJNioAZudEbE782JBq/edqBc8PiYIw7qf5S8XxmeR0xbewrbpuNyfZ0Ur7EAuxatlCj96qsD3mumIM/B3keuqcLY89hbRk9RtXod8XI4wuwHM79ST5k9TivrpSx5KkhPusn+4YYvYCCHcik0EzmvD4+YIo8r+A7q7+T/NkPJBfhK96g8iGCykeh1oaHXUeuDbAP+T3K/WySV7Eaxg+rsGYe8d0v7wwc1jx8g8y+iu5rusKsd1hViFWlTGSAJaNpIyTZ7tiASTZPdm0sk2TVnEndyf0if5x/7eLFYVYsHO7qVX7uT+kT/OP/AG8LupP6RP8AOP8A28WKwqxOt3dCr93J/SJ/nH/t4Xdyf0if5x/7eLGFg1O7oVbu5P6TP84/9vCKyAEnMzADmSYhXx7vHOYzdMY0XXJVkXQUdDI9eEHpzJ6A0a5TIWQ0x7xhuBVIp/Vjsi/1mtvUDbE6ndSoVbIcQ75nWPNZg6Ks/VgG7oqTH4l2O428r54kz/fKngzM2tiqJfdmnchVJHd7hb1H0U40jiCCMPmVHSFTIf231Rxn90TfMYs0uLuaFf4vnjFGNIDSOdEanq5BNn9UAFj6KcZqRS0LzM5PU/VC/Wu7292Ggl79zmPs0Vh/q7BMn9sgEfqqnmcWqxMjzdBCg7uT+kT/ADj/ANvEUuRD7SvJKPuu3hPoyLpVh6MCMXaw2Oep3dC5rCC47w2KUhc1jG47x5MsVj9qVygC9FDuEEjnogJPqdJrkSNLiebEMMkxFiNWavOhsvxND448snYuWaQ6mckufvEij8K2A6AAdMd4Ydd2mPDsA5TjfIffojpIjq1yNrkO2qqofdRfsr6WSepOOJs9GpKl11DcqDbAeegb1t5YFk7RsvdxTKZFbUCVbSz0LUPQ8KnkzKbNgV4jiLi/HHaPS2mOEEVDCoVOfhBA3bfzIXrQxRuG5x8yYsxpgSxraA5k8v3RCnEkzAZYlZ9PNqChSdQG8m97Hkrcx5jEceVjhDNmpFJcFfrHFBGC3GCQoYWLvSDyHTGX2RzDSw5gIdL94KGrfSY49ILAeHVpcWOXMYy83wZgxpgdRJ+s1JJzJ0stEvXL6vUDzHPHKRpYS1qq2NhkIe6qvev0RpwbNiSPZw+hihcG9WmqYkdSpUn1JxdO2Mrs1w4wQ6CACzFyBtzoCx50oH/7vHfaHPrDDrejupVD/OFWVjH7iBRO4AO9jbHEi3UAoum7b/qqk/EUR2khPelmjV4V9pmOlUkS6AGkgFm8JCDxAjdcJ7PwxLvEpJZ2VXqQRLI2sxpqsKL3OnYn4YfgfHzndesLHK7IYFLHS8cYI0a6sv4pW5bhlIBANbw4RJIdMtJH9pQbdx1UkbKvmQSTy8ONTA5rQHCj1SyV1OOsUeyyZsmzZWKeMFhGZiFWyTl5JCV0KPJViYAfZUgDcYyEWvrI6cP4jRFNeysG5bAAeRCjyGPRwtctvKsYnE+zocmSEiNybYEfVuepKj2W/WX4g4Y4WcI/K/l37LzXE+GnIPiR+t1B5EIZh8ybbr0r0APIf34zuLTaVEQ3ZqsDc6b2AHUu3hA623li/wBoFnyoTUkdyMVB1sVFKWP2BfLYbE0egJF7sJwhGJzbyLJJdhQQShNrrkA+3sQF5KARzHh25WfH4dRm0v4bweYTeLOKANgdyOXLoFv9muE/RoAjV3hJeQjfxtVi+oUBVB8lGNSsd1hVjzx3XqSpKwsdVhVi9KVzWKGf4vFC6ROW1yAlVRHckAgH2FPVh8j5HGjpxyYxYahY2BrcA8xfliRSFUGfU8klP/2pB/iUY6GeTrqX9tHT8WUDFs+eBntB2uiiQiB1ll5AJ41G9MSwISwL8OoYmlIFmlrz8WgQanlRRsLZgBZ5DUdrOMPiHatCSkPekDm6pub6R97pW/NiaHQNuQEZ/i8sh1yv/ac6iP2eSJ7gtYhGSkl/m5JP2hSn3a9Mf7uKhsjj5R89/p+60luNELkdZ9mw+Z/ovTMpxfJRxIwmjRHUOutxrbUL1MGOst53ZxHN2wya/wA6W/Yjkb8dNfjgFy/Z+X/0ox6Ek/ugAfji2nZ770v7qV/exxpGO49EtdmYzfzfJEMnbyAHaHMH1qIA/OUH8MWoOJLIsURtHz1zMp9pYAngjsWFZ44wDv8ApSDYGBDN8CiVbaWYgkKQO78QJ8QH1d3p1UAbJxzLm5Ez6TSVq76A7clicrEVHoqmRfXSTzY4kxFi6RTxy+of4F6mBt5emHrD1hVjLSuuawqx1WIs1GCp1EqvNiG07Dc2w3A86IwUpUeczKxAGS1Xq1HSvqzclG/M7Ynxgz5VlRpYkjgUAm5XZQy8z3sWkqFIB3bxAH7J2wLpx3MPEsJDZcIKKaj3hQ33VybMF0aRtRJVrPNRJAAtXZGXmgi7tDnMsY5MvNMELqVIXxSLfJhGoLWDvy6Y81pwSNDNRoMBpDDowEhUgehFiuvM6UaBdgAB5DYfLHWKsyXM9VNsN8mLeg81l6Gu+6fyvwHb+yxP/wDMZ3FswKEdkFr1AgqdI2OxFgWw39MEuIM5k0lXS4vyPVTytT0/+Xjq3MdycFuPEJSCDS67My6Y4QiskpjZjrrRIWp3QlSSCLBU1YCnpqBIpOMqilpVkjUcyRqX95CR86PpjzyfNZhD3JH8mAFeON7rTSuGtqJF8gKNjFeYTykFxK5HIyGq6WA5FH1AxsngglOptpFw3E4jzeWgEk9XdelItzvbhKqCNmPRpPAvv0e0fcdOBZ5JM1KWkYt95uig7hEHIfDlzNnn1Bws7lzRNVpN1V3YIrex8ueLymOMBNSr5AkAk9TvzJxWOBjOQXqIcUN80mw7n+bKVolI0kAjyIsbctjjf7Ndozlz3cxLQE+0bYxE8z1Jj6kc1u+XIfVyeSSH+ww/FgB+OE8hWiyMouraqs8gSCQL9fdzx0eGOFFRlS4GSPCdI3V03F3/ADovYI2DAMpBBAIINgg7ggjYg46NDc9Mef8AZPtGuWbuJiwie2jIVm0OK1r4QSFbVY2oMG+9jXHakZhnghRktDUjkDwnwsyxizqFrQNc7NVRwPjLLvkF5mbClje5lXXXp7FldpY5s3GmqV17yjDHEoUI+ksNbO1MdNgkitjpAOIeA8aSJoXZ+7UXDIoFqndpJcKobkco9XINjXUGsanEDDAPpDgllUIoBJJ56VVSdOrxN4udXZoHAfHHJmJ5BGpZpHMgiSiE1DTbPQ22Pic1bMBzN0jcXq80bYxS9Cy3a7KvIsas9uwUExuo1MdKg6gDuSBy643sDXZrsisBE05DyjdVHsRnzF7s2/tECugG5JVixA6LCa6LqsKsd4VYtpQuKwI9te2qZIiCMCTMvpCr9mMOdKySel7hBua6DfBfIwUFm2ABJPkALJ+WPmg55sxmxmHvVLMrm+mpxpX3AUvuUYkNVmi0Z53PT5ptMjPMTuE2CiuugUgrbxH03vF7LcBPtTSADqqfxkYcuXICvM4j7Mj61vSP+9h/pxf7RcPbMRiFXKlmsi9Ksi7yCRtyqURbAcyo+1WNLGNDNZS/JyJDOIGGhtv1VqLLQwjWqKOgYAsx3qg27MSdqBJJxdiyc7i/BF5awXY+9UZQv7zetYxeyPCmSdyUKBEJHWIyOxCSIV8DUDNen9JvRqlw7tdmo205/JtGGd44ZILkWSRCVMdbkEkGiaGx8jjM/LkcPwhXdaYuFxMdc7tXbnSt9oIM3FH4FVrr62Ia9K7kkwHfpp2LVZJqsZ/BOMTTNoMOrwF7iIYV4AvOhvchuxemgDV4scRzuabMxzFzlsrHOYhGSNeaaN27x7vwx0ooczdVRsame4dFAO/0qY0eXMOukG3cDSyADaTUBTk7At52I9ImaRqPNdDw/Fe0tDfioGhSQxye0Ftk8rZaD+/SSB+2fhhdqo/GtbM0bAH9g7H5y43ckRo9pWILXoOoKSxbSD5Ldb1sBsMZfakbRN+sy/vLq/7eGEu7LSTDOnJDem4+69I4bmhNDFMOUiI4/tqG/jizWMXsO15GH9UOv7kjp/coxuYXkJ4oZ5NKsx5KCT8BePO8v+U9pNl4e7+iSFzyvdVhO+PR5UDKVPIgg+4ijjz7sFxAZXIzwOypPBLIhV9rfQultN2V2PwUnliNJXaMsDSXCzt196yOJ9ojPmFn/N06tHQbSHLOQdQWX6rxKuzKp5Eg7EDD5/jDT7/Qc4kgHhcRk7XellYKGS+l+4g74LooIxBl50Ro3lZu9EmrWWKyO5cEC31p7VVuQNjiQY4zO0uo7phjBr2bCl57LxaRNIlymYQtsPDsT5Bmr5HfGhkmllTWuXmAtgNXdqSVJDUhk1GiDyHTBi4sEHcHmCNj7xjKzOTihudVQCKJ2CaR9j6xSt+wAQ3sgWW9KxzDmu6K7mOb12WOjAgEGwRYPoeWHxncFinVSJyDR25E9dVldqsivdjRxBFFAWfmomMpKBT4EB1MV5NJXJT97EccUjHTpQAc3DMwB8q0LqPuNDqQdsUu0UrpIjximVCA3S31eD3kRsR+xfTG7lHUorJ7BUFfdW3x/jeN8UjgwAJLm8azMVxjidTemw2v2/ZRJkVHMs59TQ/dWgfjeJ4Y1QUihR5KAo+QxJhjgJJ5rzM+VNObleT7ykMcyRhgVYWpFEHqCKI+WKUspDGQWYk9vmSWA0kpXMKOY33ut13il49EPZDt7l0/46xCqY3CiP7KHKXp0tuylkJPM6GK6viAG+OLOXzJikSVRqZSRp5FwwoxjnudiB5quK3C373vXaSKEd4b1MzsB3aUVijUs3x0jc749I7FZXKaDLlyZHDFHkkWnB0qxUKfYWnU0OfWzvju6VpbpO6+m/5o04LCQXEgX2uu6ePs1HOEkzOp2q1UGSNUDAHTpBBLbAFjR2qlFjG1kslHCuiJFRedKKBPmfM+p3xarD1jLVCl5xzi42VxWFjusNWDSoUtYVY6IwgMdEIe7eyFeG5wg0e4kAI5jUpX+OPnnI/ysX9ZH/jXHvH5V813fDJ/NzFGPXVIhb/pVj8MeDZQ1JGfKSP5a1v8MSujOS9H7Mfyknoifiz/AOkYIBMkTmSWu7KAMzC1Qo4dGPktk23IFEvA92dkCvMzGgI0JPoGkv8AhtizmsySDI67IGdYz00gkFuhfb3L0vmdUcXixaUnmkdFmeIPZ9kX5DLlI1Utqbcsw+0zEs7101MxNeuKGcyCGSMUzlHeWOMaQFLNqclzVIXOrTZNk1YsC/wvJCCGOEco0RB0vSoBNetX8cUM9NE2maRise4jClw0t0TtH4mTYEL6BjtthE1xDib2XqHNsAVur+RyyKe9EQDv4m1gM1sBak2eWwoGttsVcvGpmlWNV7oqRIoHg71mNqFGwJUnWB5pe94HpOPRFtKJI9Akq+ak9gGidEbSWB11Chtz6aXZni8czukC6Y1QMV20KSaUx+hF2KABUH7RJsbo7qTGRuQs7NZIJI0bEsUoo9kP3bXp8Y8Vgq6nffTfXGZx12CLqkBRZAfHWoEqyCnsbeP7QJ9cEnaQVNCdt45r/svDp+XeP88YecuJJJY20MPGxCo3Ki5BdCQdKnkQL3rHoInOmxQ6rK8zKxkObpJobVtaKOwfGsumUVHniUh5aBdbppGcGruvFgmy/FsvIQqTxMx5Ksilv3bvHnvDOJOISwkkeRHktXa1KLHGw3I1BtcqqKPKzRrGqmZjYtlpGMjKQr6l1BmYayKFgUGG3IAjCp7y3onbIA/qinj+RMsOkKH0sraGqnCndCDtZF1e11eBdMiDrMGVYM4CuO40Ar91hKY1O21aj02Ixo5SeaL+TbWv3JSzAHzWTdl/ZNjyC9eeMdpMzFBJIIoFKIzAtI7Dwgn2NC3yqtQxXUx9bqdEsIO3xWZkIpWKPLNI2hdCox/kyDpkQ/e3QWWLHYU1CzLI5hYsbMTHUTz7pjzJr+bPMn7Ju/CfCDjtPmnlLNIB3rx69KKp5hDpI5WCBfPwjcY1pD3gEbOToNMVd9bEkMpeTVqVgKACkXdnnWB0RLrJWUcYx2M8oKL1cEWCCDyI6jzB64xeLZSJo2JyxkzCSa1lCbiPWHpXPtVH4e7W/EOW94pdnYXR3iikIWg+l7kVSWojdgw1bkb9H2O2Nbj6XES0pjjG8lKCWXkEBJ2skdDfI7E4zOiAeBfW0yjlblQiQWsCGXUARYBur2sA1deR5j0Ix0zAAk0ANyTyAG5OIJYwly6dGrwq0l2x6IoNNIepoBfLYAY1uF8JZtLz8hRCVRZhXjdegvcJz5XyrF3NA36Lo0k7Dmsri+RP0B5mHiMscqgiiqWsSgjmDod2rp3hGM7s1P4XjP2TqHue7H7ysf7WDHtYt5PMekTt8VGofiMee8KYd6FItZCiMPMd7HsfSma/T347RP8AISkPF4AZ2M/5CvqtluLgi0QmxduQtg8iNOo/MDFWfNyuCNYUHbwCmA/bYn5gDFXLjwKDzCgfIAYlrGN+S8nbZe2wv8McNja12jUf+xv9kxLUAXehsAGKivLSlCvhjrg3ZmScOUaNERyo1ar3CuAFC0AA4HPpyxwJBZHUVfpd1/ccGPYxagcnkZWIPuWND8ipHwxMUrwTuq8Y4Zhuha0MAF9Nuh7INGTMTSRlgxDsLAoeEBOv7OPQPyWt4cyv60bfFlZP+2MAPe6yX++zP++xev8Aqwafk6ndEmZIWfWUCsx0RkKGN95RvdyPCG5b1gZM1kjnvIA7lRxKFsPDY4m9KofBeiBcLTiHhmaE0SSgVrUGudXzFjnv164s4Yrya504bTjvCvAhSVhsd1hsWQvDPyt9qRmphlIv5LLu2pvvzC0NfqpbL6knyBICCRuOY5e/pjW7X5fu8/m0u6nlP7zlx+DDGSMBXZo2Rxw91kkVrtGQuBtRKlDGTY6ayw9QD0xrzjUjJ95WX5gj+OBXsxmdkU9HdPmhkH91fAYJteGWKR4dJNng+NfuRg2ZXM5Z3iNh0cUOYaiGjPk4NrXnjzPtfHPLm3MjEKTSIzKgSMMdGmNmFgimvqT0qhpwZmWNnWF2jctrWvZkXwllOpWS7ZlsgldQPLmZ5SSbMQo+VMzSsdvpHdd0ukEyI7QICDY01s2pgdwDhS/DfGTpOyeY3EGmnEbrz2bh8uaZWYyyHSFs1MbFnwhF0otsdtQA9cE/Z+GPI6zKztM+ldKrq0hV1hdaqI9ZEgZvFQtRvzNTinbXMxyfR5YBlnDL3hJMjIhNM6+ELVWQx1DbkeWNrtVw4QDL/WCSy5RqAJXT43ZrIZ3Mi2woUiUBWKw4xkdUivkcTuMiIVXTdZc3EGmld3GnTSot3pSg1k/eJJutvABvps8TAMrKeTKR8xX8cZmXzKotk7sSV+07rfhJ6nn12AIut8Z/EOKEkR6SWbZYUNyOTyDEbAc9uVA2SNsORJHDHpHyXnvAlyJS76oo7F5NczDIisompJEVjWtZECupq2CnukOpRYZFO9USHgPZnMKWZ2EQagyMBISVLeJWUqBzO5Hiuyqm7wuF8LWOMB1VmOktYBUEDZVG4AWyB87xppI6m1klU/qyOB79F6D8VOEhmYTRC9EIZBuCiuHs5l68cYlPVpPET7+lfqgADyw83ZrJshjOVg0mrHdqOW4Owu/XAz+dcyu5zUlDc6lgoAcyT3XL442OFw5jMLqzLkQHcJpCNIPNyACsZ+7sW60LB7Rva71Vnkjc31kOcR7J5JyGy0TDxgI4lkqWQGwkYLEaBpLNJVBUOmzuuxD2EiQUs0gskkAR6bPM1ov5k7VzxucLXvW+kEUmnTAvKo9vHXm9AjyULys41KxcrMYYyKIC8xkzIyM30VgGUadcwsEu6qdbqehsWQfCK6DbdwM9vorzc6nk6r+Mar/DD57j5ZIu5enO8trZQaSCu+wfWRXOwpPKr4T41lpb1XpYYSIY9I5hbmYWND376QUBHeNzVSdwD0s1y57emO8rIzAsy6QT4Qfa00N2HQ3e3QVe9jHm/HO8kijmeZ2NItNuus/zigUqn4b0o64POGcbinRHDorMPEhYalYe2pBN7GxjPJEWDul+LnMne5o2r691x2rP/k8z/UyD5qR/HHnWRiHjl1C4QzhPtMQpINfd/iOlbnXarOq2UmEf1lgKxQgqmpgts11e/s+0b5c6DeEZDvCzn2QGVb6s6lT8ArfNvTHXHHlKU8alAnYR0H6qWQUzDydx8nYfwwxwweyW+8dX7/jH4Nh1BJCgFmY0qqCSx8go3JwuePMQvp2LI30ZjydqH2TDqKB6i9Qo0BYMbK24C2Lrwjaxj0PhLqYImRQqlEKr0UFQa/Hn1wDKiR7yDvXuhCjgDVyCyzCwPFtoj1NdWV3GNAZ2SMNGr+BJMplRp2WlVxmCN9rphd9F9+O8Yc4UUhz5Y3PuMH39D7h+vVPDl8llge8JzDqzqsC0FUK7KvencXQHPnzCnF3KdpJZnfvY43iWgIbZF5XbMAdYqhpI0+gwLwPJMA2lnYhNTdGYIqltfs2SLIu7J2xq8LyzKVQlRLPIqILsBiAo3NaqALGvIgX1mHEHjF7xfYnp7h09/P2pJxfIibjNDJNUxI2u6Haui9W7O50zwLKyBLLgKpsUjsgI2GxCg8uuNQ4r5DKLFGkS+yihRfOgKs+uLNYZpcLrdcjD1h6wqwKV3WGIw+ETiyF4F+VvgMsOdkzRW4cwylXHJXCIhRvIkqSPO/Q4CMfTPG+K5XS8EoE1jS8QAfYjk9+Ff7RHpjwHtlwhcrMDGCIpdTIlljGFrwlz7fO+VjzbnijiLrquzLq62VbgE+l236K+/wCo1N80dvlgv1YBeHTBZEY7qTR/ZYFG+FMT8MFcMrBQGViwFEjTRra7JHPn8T5Y0QSBoIKxZcJeQWhXJU1UQxVhYBFcjRIIOxB0j5bVi5wLtHLkZdZXVG20oU0jgDZvEfq5B0JOkjwlhsVyGlfl9WtmhZLE/Dw7/E4eSBwCziZh5Kjf4Y1sj0NjHR8zCO65xY8jTfJb/wCU7PRZl8tNl3EtxyK4WtS+JSgdTuh3kFNW4wPZ/ibmCCLMOEWGOSJdJt2RmBC+lKip4bO12MUJHzLVFBl5IxyBaPQB7tYCKPeT88bHBeycat3uadZX+5ZKjy1M271vtsPQ4xufp3WxmM0vLu/yWfw/J5jN7wr3ETc5n3Z/Ir1b3g/2hywX8F4JFlVqNbY+1I27t52eg9Bti936/eGOZc0iqWJJA+6Cx+CqCTjG98j9qTFjI2dQpqxVz3EEi2YlmNaUQanYnkAo8zsLq7xm5jOZiVgkMci2aAVbkb4nwoPXfztawddj+yC5YCWUBpzZvciO+YUnctXNzud+Q2wRQlx3RLMGjZcdm+z7sFnzahTsyQXqCHmpkbk8g50PCp+8QGx32o4qGngyCUTK6d91qK7KH1cKw/ZDeYxucc4iMvA8pUtpGyjcsx2UbcgSRv0FnHmnZZy2fSfMtRBkld3BRS5TuwLPpJQHkldMaydFNaFjAL7c48l6uBhyMUfz3lv08X76/wCeEeN5b9PF++v+eOi4oD/KRltOaSTpJFQ98TeL8JU+RwKsT059Pf0we/lCzUEuXVkljZo5FNKwJ0taNtfIagx/ZwBKeo5en+eO8Z2pev4NKJMbR1FhXcvGrRKtBkKKKO4K6RQ+WIOFZuXIOwCNmMq51MntOh5agOpra+tCyCNRgyspiJFFozvQ5oSbNDqh51zBurBoW/p8fm3Oh9XLz8vY54xT44e0seLBXz/Iwc3h07vKSO9WCPerna7jsWcihgykqya31vX82kY5SKd0Op1Ok0SUrEOWiWNAq7Ko5/iWJ8ybJPqccfSOZCNQ2Z2pQD0ViTq1G9l0ljewOOfpIsWSCPtOjCiP0aONO1A621HqAmMuNjsxo/Cj3/nVZsl0mS7W8aR8/kFlPAEJMjCND7F0WdR4V7uOxYKqviYqtnYnEimUjTFGyIRTHYFx/wCpI+lmX9VAE39k88aSyxglhu55kAs5J823Y+9j7zh+7Z/b2X7mxv8AbI2P7I28y2OngNJspp/qKdsbWBopuw1b/wDnaz77WfDwp9iZO7qiO7u1INghzQFV93FqLhqBSjVImouFdQTqKolknY0E2oCtbc8XHcAFmIAHMk0B7ycYvEO0KKKi8bfeIIUeu+7fDb1xoihs0wJZPxTOyyS957dh9Fo8Q4gkK6nO59lR7R9w6D15DFfsJG+c4nC7+zDqlIHsqFFIt+ZdkNnc6T5UBVjJK/2pJHIUACyxPJQB+AG2Pd+wXZkZHLhWA76SmmYef2UB+6oNepJPXG50TYWb7uP0U4MHm1duqJQMKsPhYy0nCasKsPh8FIWXxjjkeXIUhmkItUWrq61Emgq31J91nbAtxDjE0+zP3afciJF/tS7MfgE9bxT/ACooGnhDKDUb0SAebDl+7gRUVyJX9klf8JGMORkEO0hMcbGa5oeUWxqFAAAAHIAUB8BiDP5KOZDHKgdT0P8AeCNwfUb4wIs7KvKQn0fxj5nxfji/BxwfziEeZTxD317XwAOMwdvYK0lh5UgztB2Mlh1PDcsfUfbA66lHtftKL9NsUst2hcKAyKaFatfOutaT/f58sepZbNpJ7Dqa5gHce8cx8cV5eDZdpO+aGMyfeIvcciRyLfrEWPPGpuRtTgsroN/KiX8luUj+hR5nQolm1Fm5mg7KqhvugAbe88zgzrGJ2O/4Vf6yf/8APJjUzWdjjFySIg83YKPmTjc3cLAeanIwCds+0WcyXeZjXEYUI0xJDLKzIoUyd7Ovhhc6jpsFdhd2aO9WB/P9j8pNK0zq9sVaRFkdY5WStDSQq2hyKHMdBd4lQqWY7bCN8wsmVzCrlkWSR7ia1fX3OlVk1EuYyAK2JF1jS4Rx4zNNE0MkU0IQtE5QkrICYyGRitHSw57FTibNdn8vKZzImr6RGkcwJNMia9Aq9q7xtxv8sNwngEOWEndmQtJWuSSR5JG0jSo7xyTSjkP4k4ELCyn5QsvJKYQkneILlW47iChzMXAflGY9Jq7LrV3jQ7J9ros+WWNWQqiSUxja0kvTvGzAMNJtTuNvPEeW7JZEMoRfFHor6xifqlkiNi97Ezhr56t+mNHgnAYsoCITJRCqBJK8gVUFIqh2OkC+nxwIWLku3+WmYIgZpNOaZkBj1J9GbSQ1sANfNSTVcyMdcI7dRTsqCNwzTrBs0bqGaB8wra0YgjShBrri8/Y/KGMRFCUC5hQNbcs0S0+99SdvLpiL/wAFZXnc+rWkmsTyh9aRtCrBw1jwMVobVgQp+z3aiPNsiojrry0WZGqvYlaRVXYnxDuzfTcY38YXZ/stl8kS0AksokX1kjyVGhYoi62OlQWbYeeNy8CExGPNPyi8OjinikjUKZVkMgXYMUMdNX3qcgnrtfIY9Nx57+VEjvMtZC+Gbc71vDyUeJj5Kos+gsiQ7TuVt4dJ4eS1xOyCSeXmdgBuSegAG5PoMR8UkTLgd6GeXUNMMbaSrVzlmU+DYm0S2ogEreLa5nSCIgUsUZCfrWB5gMu0S/qpvytjgY42frAo2CoKHQama6H9kfLFo2STuAd5W/U/0+/uTnjOVM3DdJWlvIA8zffsPYrUfaSQUWSNqsLptFQHekTcD1PM9ScU85xWSR1kJ0lPY09CeZ3u75H0287pYesMmYcLOTV84dIXO1Hmtb/xJP5RfuN/uYaTtDOfuL+yhv5sxH4YyqwjifRYuypY7D5KTMTvIdTszHoWN17hyHwxJw7IS5iRYYUMkjclXy8yeSr6nbEnBViOYhGYJEPeKJaJHhJrcjcCyLII2vH0XwrhMGXXRBEkS8yEUCz5k8yfU45zTCHytC24+P4o1Eoa7Cdh0yQ72SpMwwosPZQHmsd/i3M+g2wZAYcYfC5zi42U1a0NFBc1hVjrCxCsuaw9Y6wsCF53+VGPx5d+mmZfjcRH/uwEjB/+VIfVwH/1GHxKE/3KcAGFWYPxE4wj+EnwxGHwsZVqXDxg1YBrkfL3HpieLMyL7Mj/ABOr/HeIzhsSHEclBaCvWOwblslGxqy0xNbC++kuhgT7cQTLnJZESZpO4h+h6IFmR5leTXHI7I2hN1J8SbMTdgUQ9kOIR5fhscszhEDSAsfNp3VRt1JIHxxfl7XZJBbTqvi0bhgQ40nQRVhvGux56hh431QkD/WKHk47nEmnhMMkgbMOqMFlBjj7oESK3dd2YwwP273+GMGTiXEgIjea1fR+HNpEcltI1fShp7ooWrmHZQPTHocfafKNIsInTW+kKt0SWXWq7ig5XcKd66Y5y/azJOWC5mM6Vd2N0AiGpG1GhS9fLriyqgjP9oM4jSoBnLX86KNOXmYai6/QdLLGVIADUQa88TTZ3ibZnSnfLCmayBZil95FImXWWNdvYBMzu3SgPOi9O12SKGQZhNKsqHnYZxaKVqxqG4236Y7j7T5MyrCJ07x9IVeW7rrVbIoMV3CncjpgQhDsi+dbORPNG6RuM2j6oqaUxuO6llkA5aX0ID0Qne8X8xms1+dPoKyOImIzevbwwiMxtBfrOFb3MR0xv/8AirJlpI+/TVGJS438Ih/lSTX2euOIs5kYpndTEs0pgDsBTOZrXLhmqzq0kAemBCD+IzcXhVomLOY8tCDJDrfvP/MhZpaMXhm7qzpXWQOV7Yky2b4ke47tndSM8blSVRoUR9zrYxqxYEvoJUah54MT2nymnX38en6ze9j3JAlrbfSWA+IrFbtJ2l+inLqsYkOYLhdUiwgaE7yyzjqBgQgl+IcVKKE+kCoeHSSO0ZJLMQs8aigRIxfU/PSIzyvBD2YzWcbOyrmO+EWvNdx4SFIScqBIdIrwGPu96I1Hc40Mh21yzZdMxMe4DmUAMde0LFZHDJYaMUDr5UR54vt2lyglEBnQSHTS31ZdajV7Oor4gLsjfAhWOHvmDJKJlhWMEdyY3ZmZd77xWUBT7PInrgW/KFkzLNlVBCipgxIur7ojaxzK1z6jGnxHtrlky8s8Ld+Y4xLoWwWQsFDKzCitnmNscdr6O5oMsEsiAmreKTLyKvxKge44g3Wy6QyGN4c3ohE9mBW0zX6qCPkKP44E+2fBWgaOQurK9pspUhh41BtmuxrP9k88emD05Yzs1kIc2mYilJBCiOIgHwyELKX+ZiHwYdTjLi5UglBcdhzTPiLnzY7mEk2vIcK8ECdjc0yLIndMGUGtRVgSNwQy1YO3tdMV5Oy2dH/05PueI/8Acx6BubAfzBePdw/Jb+QrHw1418v2azLMFKLHqJCmVwAzAspVSgbxeE7HmNxe9bGU7Ayn+VmjT0QM/wCLaK+RxV+dAzm5Wj4bkv5NQhX/AMOPdfyU56abIK024VmSJySS8aUATfk2pb6hAcDHDOx2Wh3YGZvOWio90Y8P71nBz2PfwSp9yZx++Em/7p/HGCXNZO7S0cuqZxcPkxm6nnn0RDhYWFjmuiWFhYWBCWFhYWBCDvymw3lkb7kyn5pIn97jHm2PVfyhx3kJf1TE3wWVCx+V48qwtzR5wU0wD5CPanwsLCxiW5LDHD4Y4EI14JlEz3DDkVmEcivqaxqK6cx3yHQGUlWAAsEczvY21Mv2OZYXiacEvmocySsbBQYXibQqvIzeLueZc1q5dMeaFBsSBY3B6g+YPTCzGZk8NSSi2Ufyj9LJHPyBwwjzBQBCWyYRskFenT9kGadm7+su+ZjzbRd2NffR6KqbVshMakjTfMXRxi8L7BSzZZIs5KVVYs1GkaooaM5hzbNKGIelogUOe94Ee/f9JJ/zH/zwu/f9JJ/zH/zxb05vZR6A/uF6JF2QlaQZifMB5u8yzkpF3a6MsXKIE1sbJlYlrPShhZ7sfI0sjpOO6edM2YTH4jmIlQJ9dq2jLRISNN7Hejjzrv3/AEkn/Mf/ADw/fv8ApJP+Y/8Ang9Ob2R6A7uEVx9hM7UQfMxMCmcSWoSpX6apeVwxlIciYJQpRV+mLs/5OEp1jmaIOcmTpUlh9FLklWL7F+85/ZrrgG79/wBJJ/zH/wA8Os0hNd5J/wAx/wDPB6a3sVBwHDqEcz/k7Uqixy92IpMzJDpj2jeV45IfCGAIjMQ2OzemNftR2ckzZy7rLGjwM7fWQ98jF4zGbjLrXMkbnFXsl2Z0IZMwXd3A8DuxCKOQomtZuyfcOm5B+ZoP0Y/H/PGxpsWsThRpCE/5PnaAZcZohT9J7wd1UZ+kVvHCsgVNFeEHUPE2xJxo5PsrPDITHmgsbmN5IzCGLSRwLBs5baJhGhK1q22YXje/MsH6Mfj/AJ4izPAoWUgJpPQgmx+OJUIayPYDuY2RZtRbLCBi6FlvvDIWEeulTfSI1oAAb4btZmlmnWCJtTiKVJCu/diRorJI2DBUYgeZTzxR7Tdi55KMcrqACCqlijAm7ZQwN8h9oemAXMdjcwhoQxt0tGQV7+80EfAYoacKJpbIIGO3LwPZujPjXaGHLAiw8nSNCLH7R+yPfv5A4rdls/JOJpnVUVnGkLZ3CBX3PP2VFgAWG2xh5rsc6QoIgry2S9NpUDTsqg0KvrzJPQbAv4dlBDEkQ30KBfmebH4mz8cZ9DGt23K1TPY5oAT8OGnvE+7IWHukqQ/9buPhibPZoRRvK3JFZiPPSLr3nl8cRwfy0nl3cXvvXPf4BfkcQdoYVeBke9BaLXRqkEqFzY5AAEk+QOMrmgyUukb/AMK0/C+7lyyAESoUUMehYAatQ5q17+YOK/BuI6gVLh172SOOTnemRgiOfvldBDcnDDrzGc52LmWxHIkinmHtG25WKKsR52PcMPwbgmbilAMdRsQswZ4yjR9bUMSSBZBqwa6E41eAyj5lBc2tTXCx07o+xf7KzBZp4z9oRyj127pgPd3afvjGBDK0bCNyWRjUbk2QTyjkPU/dfryPiotanR9njfu5Uso9aqsUVZbGpDta2OQNggEZ4j4T91WUeNH5eaPbw+Ajs32vdpZMvmtIdACGjBo0EEikb7q7gahzvkKwX5fNo+6sD7v8sMg4FKFYwsNeHxKEsLCwsCFndosn32Wnh6vFIo95UgfjWPFI2sA+YB+YvHvT48U43lRFmZ4l5LI1egbxhfcA4HwxhzW+UOW/Ad5i1U8NWHwsLkzSw1YfCwITYhmHiT9on5I4/wDcMT4gc/WIP1XPyKD/ANxxLeahymwsLD4hSmwsPhrwISrBz2H7MmxmZhtziU9T0kYH/pHx8sZ/YLgK5hmnkIKRvpCfecANbfqjUNup57Cj6eBhjjY9edyWZWTfkb8Uhhxh8LG5YEsNWHwsCE1Y4eIHmAfeLxJhYEKm/DYjzjX4Cv7sYnaR8vlYjIUF9LNb7ADcgWSQAPM4JJOWPM+1XZWdQJjMZ9IJZp5DfLcpCI9CX5AgYo4bKkkr2C2i/ZakedMsmudgHc2aslm6Ii8yqjYegs1ZwKca4q+atADobwpFyEjMSg1sNm8XhoEqpBuyLxS4VGs0ohj8BPNqApRudNdauulnBg/B/r4pQQI4kCLGByKiQLXSgJB8VGMwjDTZ5qHS5OWzSAWNsbXue+604UKqqk2QACfMgUT8cd4QGERgTEKpxYfUS/sNX7QBKkHoQwBB8wMWM9mhEjSPyUE+89APUmgPUjA/2i4vROWQeKlLswsaTvpABs6qonagTW9EZXEuJyT7yUAu4VQauq1GySWqx6X7yauj1UsU/FocXU27f0CXA80UzEckgrve8Qnoe8k9oH+tj01zGoeYwcqxBsEg+Y2OMjs7llOXgZlUsAzoSLK96S+xPI0wBryxrYuTvsumLEY46J57/Pc/VEPBOJlz3b7mrB8/MH1xuDGJwHh+kCUmyw2A6A/xxtAY0Mut1V9XsnwsLCxdVX//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AutoShape 7" descr="data:image/jpeg;base64,/9j/4AAQSkZJRgABAQAAAQABAAD/2wCEAAkGBxMSEhUREhMVFRUWGBcYFhcVGRoYGxgYGBgYFxYXGhUYHiggHRolHRUYITEhJSorLi8uFx8zODUsNygtLi0BCgoKDg0OGxAQGy0mICYyLy0vLi0tNS8yLS0yLy0tLS0vLS0tLTUtLSstLS0tLS8vLS0tLS0tLS0tLS0tLS0tLf/AABEIAL4BCQMBIgACEQEDEQH/xAAcAAABBQEBAQAAAAAAAAAAAAAGAAEDBAUCBwj/xABLEAACAgAEAwUEBQcKBAUFAAABAgMRAAQSIQUxQQYTIlFhMnGBkRQjQlKhBxVTYnKSwTNDVHOCsbLR0tM0k6LDFiRjwvBEg7Ph8f/EABsBAAIDAQEBAAAAAAAAAAAAAAAFAQIEAwYH/8QANxEAAQQBAgQCCAUCBwAAAAAAAQACAxEEEiEFMUFREyIUMmFxgZGhsSNCweHw0fEGFRYzUmKi/9oADAMBAAIRAxEAPwD0ysIDHVYQ6YV0oUOTyjSxxzSTmJZApRECD2xaqzyBizb/AGdOLsfCEYkDMSkqaYBoyQauiNGxrfGHxvKSy5Hh6w6tYlyTalTXoCgW5X7o63tjFkjzcD5u/pLGXOxXNDGyBk+ioNRWON2KagF8FeIC2AvDERtrkpRz+Yh+mm+af6ML8xD9NN80/wBGAwPxYZJJwXZ3ggWRG1JNHKkxEjrEsZDF0YA2VrTfXEi5viZzQBEywLm80nskmSMxTPE114YkKxqp+0z+gs0N7IRf+Yh+mm+af6ML8xD9NN80/wBGAbL8Q4osGqdZyfoWVI7kMHErS1Kz6omIlC7sqqSByANHFafPcSEagtmxHrzYDrHKZLuM5WwImcppZyNSgEimI5YPDb2QvQvzEP003zT/AEYX5iH6ab5p/owC8bzvF1fMpH3x71I1jdYiVgkiy8U0roOokJlQc/GoHXG92wz8sceQqSdO8nVZu5XVIV+jyuw06Seagmhe22+J0N7IW5+Yh+mm+af6McPwdAQDmJQWvSC0dmhZoaN9sAL57iuiCzmVuN+5bunLM/0hhEcwkcZFmHuyQ5QUznnyj47mZvp0f0hs6pTM5rSIYiwWH6O3cmAhCWJF6tJJ3a6oUaG9kL0X8wj9NN84/wDRhfmIfppvmn+jAHLneKhE7z6UMyYMqYEjjBheY/8AEfSGCkKeWoMVAHs74tZfiObfNsI3zTFc5mEdSlwDLKj1UgWtYk0UC2rpVYNDeyEZfmEfp5vnH/oxDNwOQbxTsT92VUKn0tFVh77NeRwEcEzHFpjk4ZmzMaqGSeUx6TIcxlpZY3JIOnuWVEN14mF+WCP8nmfzOZWSfMlhoKZcJtpMkA05mYV0aUsB6IMQY29kKxlJ+8RJACA6q1HpqANX8cS1irwX/h4f6qP/AALi4cLyN0Lk4WOsLEUoXOFjrCwUhcnCx0PdgUgzWbNt9IUeJ6BiV1IDsFsjQQCADQNi+Z546Rwuk2aqSSsjFvNImmlVFLMQqgWSxAAHmScUfzqD7EcjDo1KgPwdg3x01jB76d3hMlMJCxilKME8ILXHDdDYUJCxY2CAQScWmiTWql3lJYq9yHw0jP4o46QE0Buo9rA5gYadzWqCHxW6hyWr+cW6xH4Mp/xVibJZ5JLUWHWiyNQYA8jsSCv6ykjpdg4wspEpkZoxpRCUAUkK7DZ2K3R0kaRtdh/TFueImip0uu6N5H1HVTyK9R60ROgEKXQgcluYWIOHZrvYkkqiw8S3elgSrrfXSwYfDGL2k7QyZeWOKKITFlZnANFa2BLXS3YoEHVTbisUbG5ztLeazOc1otxoIhwsAOY4/n2NhTH6RrCdvXvGcn4V7sScP7ZTI1TqJFBpiqlJV9SnJjy8IVTXK9gez8SVgtwVIpo5f9twPuNo6wqxzBMsiq6MGVhasNwQeRGJKxnpdV1WHUb4esOBvi1KFd7Pf8Ll/wCpi/wLjQIrGb2bYHK5ev0MX+BcaT8sMgpQ9F20yDglcwpAUOTT1pLBNQJXcBmANeyTvWLOd7TZSHX3kwBRxEwAZj3hQSaAqgljoIY1dDngP4T2PmXKIc2GmMeVmgTLRqisO/I7wGUvpc0q6T4a62cX+E9j8wuWyrGcR52JpJZJWQSq0k6lZQyBlugVUEEewOYwIW83arJh4079LlCMlWQRIaiJcDSuo7LqIvphHtXktLP36aVXUTTbAyNCNquzIrKBzJBoHFGHsxPHMJY84QHEH0jVEjNKYBQKtsseobEaT6Ud8Z2X/J8Y4yiZkgl0mUmMECeOZ5Uk0lt10uEKXvpBBBwIW6e1uS0JJ3w0yF1WlcnVHQkUoF1Ky2LBAwouM5LMTiEPHJNEzMgIJp0tJDGxFFlDEHSSRZvFPhPZMxTJmXm1y95PLKQmlXeZI4/Cuo6FVYlFWSepxxwrse0U0TNPrhy7zSZeLuwrK02rVrl1eMASOB4V572RgQtTM9pMrHL3DSgSakQrTGnkru0ZgNIZtQoE9RisOP5CVlcyIzQugRirWrTEwoUJXcOdSal25i8UeIdihNmXzTSkM02WkVVXSoGXINMoankaq7xhYAUAbbwZ/sRNOZmlzas8hy5BERA/8vL3ia1Eu5PsnQUHWr3wIRNxHjEGX2mkCfVyS7g/ycWnvG2HJda/PGbJ2kyGXDfWKlu5fSjm3AVpXIRTdBlLNyF7m8ZEvYFnV1fNs2uLNxewSqDNCEfVh5GYKvc3pLGy53HLDZvsE7R9xHmysA78CMozALOAW/nBqdX1spawBIRRoHAhEOT4muYmzGWKApGkR1XayLOjGqrlQrmbvGlkclHCixRIsaLsqoAqgc9gNhzxQ4JwgwEkuGuOFNk0n6pNFk6jd3ddPXGqWGBCE+Cj/wAvD/VR/wCBcXKxV4ILy8H9VH/gXFysLiN1CbDVjusKsRSFxWEBjjMZhY11OQByHUk+QUbsx8hucZr52VvZCxr+sNbn4AhVP7/8MQdua6RxPkPlC1RgKlUMWRpBHlmSZ1cUHMYKgFtdqE+tu9iVVbqziXiWWkDMzPmJe8RoyFOXVVRipZT3te1pF6dtjQWzcUef1yaJ0ARgUVnMVlpKXQDDI2zDbcL059OrHuaLYV2GI0uqX4K/30hny0M8jyBy6LoGgi/EQZL2oKBtTELsfaJqZ/gcAmmVE0aJSEaMlHW0RmqRTqNuzk2TuTeNGfIrIndyW4uwWq7HI2BzHqDfW7OKKxSr9WsYO+0nhCUSTqZQwbVuSVUbnkRfh7487Des/us/EsWem+CDz6dFV4LnO7lORdizJGHjYj2ksg2R9rrvvsxsjfG7gP4lwtliGbhtszl5pSzGtUqrI4IYAfc01Q2QkDmMEEee7+GNoL1T0IzV6Cdndh5RjUT0tQOZF1dRNtWhgc2Mazv1UqZ1o8sFQgPLLOUPPTH3zsZADtyZa9XHMXjKgzzaNEfJvE1/rCwXf2mYijRJPu54u9oohFKkUYpRBFHGDuBpaWz60oUnzoeeMnKCkWJNioAZudEbE782JBq/edqBc8PiYIw7qf5S8XxmeR0xbewrbpuNyfZ0Ur7EAuxatlCj96qsD3mumIM/B3keuqcLY89hbRk9RtXod8XI4wuwHM79ST5k9TivrpSx5KkhPusn+4YYvYCCHcik0EzmvD4+YIo8r+A7q7+T/NkPJBfhK96g8iGCykeh1oaHXUeuDbAP+T3K/WySV7Eaxg+rsGYe8d0v7wwc1jx8g8y+iu5rusKsd1hViFWlTGSAJaNpIyTZ7tiASTZPdm0sk2TVnEndyf0if5x/7eLFYVYsHO7qVX7uT+kT/OP/AG8LupP6RP8AOP8A28WKwqxOt3dCr93J/SJ/nH/t4Xdyf0if5x/7eLGFg1O7oVbu5P6TP84/9vCKyAEnMzADmSYhXx7vHOYzdMY0XXJVkXQUdDI9eEHpzJ6A0a5TIWQ0x7xhuBVIp/Vjsi/1mtvUDbE6ndSoVbIcQ75nWPNZg6Ks/VgG7oqTH4l2O428r54kz/fKngzM2tiqJfdmnchVJHd7hb1H0U40jiCCMPmVHSFTIf231Rxn90TfMYs0uLuaFf4vnjFGNIDSOdEanq5BNn9UAFj6KcZqRS0LzM5PU/VC/Wu7292Ggl79zmPs0Vh/q7BMn9sgEfqqnmcWqxMjzdBCg7uT+kT/ADj/ANvEUuRD7SvJKPuu3hPoyLpVh6MCMXaw2Oep3dC5rCC47w2KUhc1jG47x5MsVj9qVygC9FDuEEjnogJPqdJrkSNLiebEMMkxFiNWavOhsvxND448snYuWaQ6mckufvEij8K2A6AAdMd4Ydd2mPDsA5TjfIffojpIjq1yNrkO2qqofdRfsr6WSepOOJs9GpKl11DcqDbAeegb1t5YFk7RsvdxTKZFbUCVbSz0LUPQ8KnkzKbNgV4jiLi/HHaPS2mOEEVDCoVOfhBA3bfzIXrQxRuG5x8yYsxpgSxraA5k8v3RCnEkzAZYlZ9PNqChSdQG8m97Hkrcx5jEceVjhDNmpFJcFfrHFBGC3GCQoYWLvSDyHTGX2RzDSw5gIdL94KGrfSY49ILAeHVpcWOXMYy83wZgxpgdRJ+s1JJzJ0stEvXL6vUDzHPHKRpYS1qq2NhkIe6qvev0RpwbNiSPZw+hihcG9WmqYkdSpUn1JxdO2Mrs1w4wQ6CACzFyBtzoCx50oH/7vHfaHPrDDrejupVD/OFWVjH7iBRO4AO9jbHEi3UAoum7b/qqk/EUR2khPelmjV4V9pmOlUkS6AGkgFm8JCDxAjdcJ7PwxLvEpJZ2VXqQRLI2sxpqsKL3OnYn4YfgfHzndesLHK7IYFLHS8cYI0a6sv4pW5bhlIBANbw4RJIdMtJH9pQbdx1UkbKvmQSTy8ONTA5rQHCj1SyV1OOsUeyyZsmzZWKeMFhGZiFWyTl5JCV0KPJViYAfZUgDcYyEWvrI6cP4jRFNeysG5bAAeRCjyGPRwtctvKsYnE+zocmSEiNybYEfVuepKj2W/WX4g4Y4WcI/K/l37LzXE+GnIPiR+t1B5EIZh8ybbr0r0APIf34zuLTaVEQ3ZqsDc6b2AHUu3hA623li/wBoFnyoTUkdyMVB1sVFKWP2BfLYbE0egJF7sJwhGJzbyLJJdhQQShNrrkA+3sQF5KARzHh25WfH4dRm0v4bweYTeLOKANgdyOXLoFv9muE/RoAjV3hJeQjfxtVi+oUBVB8lGNSsd1hVjzx3XqSpKwsdVhVi9KVzWKGf4vFC6ROW1yAlVRHckAgH2FPVh8j5HGjpxyYxYahY2BrcA8xfliRSFUGfU8klP/2pB/iUY6GeTrqX9tHT8WUDFs+eBntB2uiiQiB1ll5AJ41G9MSwISwL8OoYmlIFmlrz8WgQanlRRsLZgBZ5DUdrOMPiHatCSkPekDm6pub6R97pW/NiaHQNuQEZ/i8sh1yv/ac6iP2eSJ7gtYhGSkl/m5JP2hSn3a9Mf7uKhsjj5R89/p+60luNELkdZ9mw+Z/ovTMpxfJRxIwmjRHUOutxrbUL1MGOst53ZxHN2wya/wA6W/Yjkb8dNfjgFy/Z+X/0ox6Ek/ugAfji2nZ770v7qV/exxpGO49EtdmYzfzfJEMnbyAHaHMH1qIA/OUH8MWoOJLIsURtHz1zMp9pYAngjsWFZ44wDv8ApSDYGBDN8CiVbaWYgkKQO78QJ8QH1d3p1UAbJxzLm5Ez6TSVq76A7clicrEVHoqmRfXSTzY4kxFi6RTxy+of4F6mBt5emHrD1hVjLSuuawqx1WIs1GCp1EqvNiG07Dc2w3A86IwUpUeczKxAGS1Xq1HSvqzclG/M7Ynxgz5VlRpYkjgUAm5XZQy8z3sWkqFIB3bxAH7J2wLpx3MPEsJDZcIKKaj3hQ33VybMF0aRtRJVrPNRJAAtXZGXmgi7tDnMsY5MvNMELqVIXxSLfJhGoLWDvy6Y81pwSNDNRoMBpDDowEhUgehFiuvM6UaBdgAB5DYfLHWKsyXM9VNsN8mLeg81l6Gu+6fyvwHb+yxP/wDMZ3FswKEdkFr1AgqdI2OxFgWw39MEuIM5k0lXS4vyPVTytT0/+Xjq3MdycFuPEJSCDS67My6Y4QiskpjZjrrRIWp3QlSSCLBU1YCnpqBIpOMqilpVkjUcyRqX95CR86PpjzyfNZhD3JH8mAFeON7rTSuGtqJF8gKNjFeYTykFxK5HIyGq6WA5FH1AxsngglOptpFw3E4jzeWgEk9XdelItzvbhKqCNmPRpPAvv0e0fcdOBZ5JM1KWkYt95uig7hEHIfDlzNnn1Bws7lzRNVpN1V3YIrex8ueLymOMBNSr5AkAk9TvzJxWOBjOQXqIcUN80mw7n+bKVolI0kAjyIsbctjjf7Ndozlz3cxLQE+0bYxE8z1Jj6kc1u+XIfVyeSSH+ww/FgB+OE8hWiyMouraqs8gSCQL9fdzx0eGOFFRlS4GSPCdI3V03F3/ADovYI2DAMpBBAIINgg7ggjYg46NDc9Mef8AZPtGuWbuJiwie2jIVm0OK1r4QSFbVY2oMG+9jXHakZhnghRktDUjkDwnwsyxizqFrQNc7NVRwPjLLvkF5mbClje5lXXXp7FldpY5s3GmqV17yjDHEoUI+ksNbO1MdNgkitjpAOIeA8aSJoXZ+7UXDIoFqndpJcKobkco9XINjXUGsanEDDAPpDgllUIoBJJ56VVSdOrxN4udXZoHAfHHJmJ5BGpZpHMgiSiE1DTbPQ22Pic1bMBzN0jcXq80bYxS9Cy3a7KvIsas9uwUExuo1MdKg6gDuSBy643sDXZrsisBE05DyjdVHsRnzF7s2/tECugG5JVixA6LCa6LqsKsd4VYtpQuKwI9te2qZIiCMCTMvpCr9mMOdKySel7hBua6DfBfIwUFm2ABJPkALJ+WPmg55sxmxmHvVLMrm+mpxpX3AUvuUYkNVmi0Z53PT5ptMjPMTuE2CiuugUgrbxH03vF7LcBPtTSADqqfxkYcuXICvM4j7Mj61vSP+9h/pxf7RcPbMRiFXKlmsi9Ksi7yCRtyqURbAcyo+1WNLGNDNZS/JyJDOIGGhtv1VqLLQwjWqKOgYAsx3qg27MSdqBJJxdiyc7i/BF5awXY+9UZQv7zetYxeyPCmSdyUKBEJHWIyOxCSIV8DUDNen9JvRqlw7tdmo205/JtGGd44ZILkWSRCVMdbkEkGiaGx8jjM/LkcPwhXdaYuFxMdc7tXbnSt9oIM3FH4FVrr62Ia9K7kkwHfpp2LVZJqsZ/BOMTTNoMOrwF7iIYV4AvOhvchuxemgDV4scRzuabMxzFzlsrHOYhGSNeaaN27x7vwx0ooczdVRsame4dFAO/0qY0eXMOukG3cDSyADaTUBTk7At52I9ImaRqPNdDw/Fe0tDfioGhSQxye0Ftk8rZaD+/SSB+2fhhdqo/GtbM0bAH9g7H5y43ckRo9pWILXoOoKSxbSD5Ldb1sBsMZfakbRN+sy/vLq/7eGEu7LSTDOnJDem4+69I4bmhNDFMOUiI4/tqG/jizWMXsO15GH9UOv7kjp/coxuYXkJ4oZ5NKsx5KCT8BePO8v+U9pNl4e7+iSFzyvdVhO+PR5UDKVPIgg+4ijjz7sFxAZXIzwOypPBLIhV9rfQultN2V2PwUnliNJXaMsDSXCzt196yOJ9ojPmFn/N06tHQbSHLOQdQWX6rxKuzKp5Eg7EDD5/jDT7/Qc4kgHhcRk7XellYKGS+l+4g74LooIxBl50Ro3lZu9EmrWWKyO5cEC31p7VVuQNjiQY4zO0uo7phjBr2bCl57LxaRNIlymYQtsPDsT5Bmr5HfGhkmllTWuXmAtgNXdqSVJDUhk1GiDyHTBi4sEHcHmCNj7xjKzOTihudVQCKJ2CaR9j6xSt+wAQ3sgWW9KxzDmu6K7mOb12WOjAgEGwRYPoeWHxncFinVSJyDR25E9dVldqsivdjRxBFFAWfmomMpKBT4EB1MV5NJXJT97EccUjHTpQAc3DMwB8q0LqPuNDqQdsUu0UrpIjximVCA3S31eD3kRsR+xfTG7lHUorJ7BUFfdW3x/jeN8UjgwAJLm8azMVxjidTemw2v2/ZRJkVHMs59TQ/dWgfjeJ4Y1QUihR5KAo+QxJhjgJJ5rzM+VNObleT7ykMcyRhgVYWpFEHqCKI+WKUspDGQWYk9vmSWA0kpXMKOY33ut13il49EPZDt7l0/46xCqY3CiP7KHKXp0tuylkJPM6GK6viAG+OLOXzJikSVRqZSRp5FwwoxjnudiB5quK3C373vXaSKEd4b1MzsB3aUVijUs3x0jc749I7FZXKaDLlyZHDFHkkWnB0qxUKfYWnU0OfWzvju6VpbpO6+m/5o04LCQXEgX2uu6ePs1HOEkzOp2q1UGSNUDAHTpBBLbAFjR2qlFjG1kslHCuiJFRedKKBPmfM+p3xarD1jLVCl5xzi42VxWFjusNWDSoUtYVY6IwgMdEIe7eyFeG5wg0e4kAI5jUpX+OPnnI/ysX9ZH/jXHvH5V813fDJ/NzFGPXVIhb/pVj8MeDZQ1JGfKSP5a1v8MSujOS9H7Mfyknoifiz/AOkYIBMkTmSWu7KAMzC1Qo4dGPktk23IFEvA92dkCvMzGgI0JPoGkv8AhtizmsySDI67IGdYz00gkFuhfb3L0vmdUcXixaUnmkdFmeIPZ9kX5DLlI1Utqbcsw+0zEs7101MxNeuKGcyCGSMUzlHeWOMaQFLNqclzVIXOrTZNk1YsC/wvJCCGOEco0RB0vSoBNetX8cUM9NE2maRise4jClw0t0TtH4mTYEL6BjtthE1xDib2XqHNsAVur+RyyKe9EQDv4m1gM1sBak2eWwoGttsVcvGpmlWNV7oqRIoHg71mNqFGwJUnWB5pe94HpOPRFtKJI9Akq+ak9gGidEbSWB11Chtz6aXZni8czukC6Y1QMV20KSaUx+hF2KABUH7RJsbo7qTGRuQs7NZIJI0bEsUoo9kP3bXp8Y8Vgq6nffTfXGZx12CLqkBRZAfHWoEqyCnsbeP7QJ9cEnaQVNCdt45r/svDp+XeP88YecuJJJY20MPGxCo3Ki5BdCQdKnkQL3rHoInOmxQ6rK8zKxkObpJobVtaKOwfGsumUVHniUh5aBdbppGcGruvFgmy/FsvIQqTxMx5Ksilv3bvHnvDOJOISwkkeRHktXa1KLHGw3I1BtcqqKPKzRrGqmZjYtlpGMjKQr6l1BmYayKFgUGG3IAjCp7y3onbIA/qinj+RMsOkKH0sraGqnCndCDtZF1e11eBdMiDrMGVYM4CuO40Ar91hKY1O21aj02Ixo5SeaL+TbWv3JSzAHzWTdl/ZNjyC9eeMdpMzFBJIIoFKIzAtI7Dwgn2NC3yqtQxXUx9bqdEsIO3xWZkIpWKPLNI2hdCox/kyDpkQ/e3QWWLHYU1CzLI5hYsbMTHUTz7pjzJr+bPMn7Ju/CfCDjtPmnlLNIB3rx69KKp5hDpI5WCBfPwjcY1pD3gEbOToNMVd9bEkMpeTVqVgKACkXdnnWB0RLrJWUcYx2M8oKL1cEWCCDyI6jzB64xeLZSJo2JyxkzCSa1lCbiPWHpXPtVH4e7W/EOW94pdnYXR3iikIWg+l7kVSWojdgw1bkb9H2O2Nbj6XES0pjjG8lKCWXkEBJ2skdDfI7E4zOiAeBfW0yjlblQiQWsCGXUARYBur2sA1deR5j0Ix0zAAk0ANyTyAG5OIJYwly6dGrwq0l2x6IoNNIepoBfLYAY1uF8JZtLz8hRCVRZhXjdegvcJz5XyrF3NA36Lo0k7Dmsri+RP0B5mHiMscqgiiqWsSgjmDod2rp3hGM7s1P4XjP2TqHue7H7ysf7WDHtYt5PMekTt8VGofiMee8KYd6FItZCiMPMd7HsfSma/T347RP8AISkPF4AZ2M/5CvqtluLgi0QmxduQtg8iNOo/MDFWfNyuCNYUHbwCmA/bYn5gDFXLjwKDzCgfIAYlrGN+S8nbZe2wv8McNja12jUf+xv9kxLUAXehsAGKivLSlCvhjrg3ZmScOUaNERyo1ar3CuAFC0AA4HPpyxwJBZHUVfpd1/ccGPYxagcnkZWIPuWND8ipHwxMUrwTuq8Y4Zhuha0MAF9Nuh7INGTMTSRlgxDsLAoeEBOv7OPQPyWt4cyv60bfFlZP+2MAPe6yX++zP++xev8Aqwafk6ndEmZIWfWUCsx0RkKGN95RvdyPCG5b1gZM1kjnvIA7lRxKFsPDY4m9KofBeiBcLTiHhmaE0SSgVrUGudXzFjnv164s4Yrya504bTjvCvAhSVhsd1hsWQvDPyt9qRmphlIv5LLu2pvvzC0NfqpbL6knyBICCRuOY5e/pjW7X5fu8/m0u6nlP7zlx+DDGSMBXZo2Rxw91kkVrtGQuBtRKlDGTY6ayw9QD0xrzjUjJ95WX5gj+OBXsxmdkU9HdPmhkH91fAYJteGWKR4dJNng+NfuRg2ZXM5Z3iNh0cUOYaiGjPk4NrXnjzPtfHPLm3MjEKTSIzKgSMMdGmNmFgimvqT0qhpwZmWNnWF2jctrWvZkXwllOpWS7ZlsgldQPLmZ5SSbMQo+VMzSsdvpHdd0ukEyI7QICDY01s2pgdwDhS/DfGTpOyeY3EGmnEbrz2bh8uaZWYyyHSFs1MbFnwhF0otsdtQA9cE/Z+GPI6zKztM+ldKrq0hV1hdaqI9ZEgZvFQtRvzNTinbXMxyfR5YBlnDL3hJMjIhNM6+ELVWQx1DbkeWNrtVw4QDL/WCSy5RqAJXT43ZrIZ3Mi2woUiUBWKw4xkdUivkcTuMiIVXTdZc3EGmld3GnTSot3pSg1k/eJJutvABvps8TAMrKeTKR8xX8cZmXzKotk7sSV+07rfhJ6nn12AIut8Z/EOKEkR6SWbZYUNyOTyDEbAc9uVA2SNsORJHDHpHyXnvAlyJS76oo7F5NczDIisompJEVjWtZECupq2CnukOpRYZFO9USHgPZnMKWZ2EQagyMBISVLeJWUqBzO5Hiuyqm7wuF8LWOMB1VmOktYBUEDZVG4AWyB87xppI6m1klU/qyOB79F6D8VOEhmYTRC9EIZBuCiuHs5l68cYlPVpPET7+lfqgADyw83ZrJshjOVg0mrHdqOW4Owu/XAz+dcyu5zUlDc6lgoAcyT3XL442OFw5jMLqzLkQHcJpCNIPNyACsZ+7sW60LB7Rva71Vnkjc31kOcR7J5JyGy0TDxgI4lkqWQGwkYLEaBpLNJVBUOmzuuxD2EiQUs0gskkAR6bPM1ov5k7VzxucLXvW+kEUmnTAvKo9vHXm9AjyULys41KxcrMYYyKIC8xkzIyM30VgGUadcwsEu6qdbqehsWQfCK6DbdwM9vorzc6nk6r+Mar/DD57j5ZIu5enO8trZQaSCu+wfWRXOwpPKr4T41lpb1XpYYSIY9I5hbmYWND376QUBHeNzVSdwD0s1y57emO8rIzAsy6QT4Qfa00N2HQ3e3QVe9jHm/HO8kijmeZ2NItNuus/zigUqn4b0o64POGcbinRHDorMPEhYalYe2pBN7GxjPJEWDul+LnMne5o2r691x2rP/k8z/UyD5qR/HHnWRiHjl1C4QzhPtMQpINfd/iOlbnXarOq2UmEf1lgKxQgqmpgts11e/s+0b5c6DeEZDvCzn2QGVb6s6lT8ArfNvTHXHHlKU8alAnYR0H6qWQUzDydx8nYfwwxwweyW+8dX7/jH4Nh1BJCgFmY0qqCSx8go3JwuePMQvp2LI30ZjydqH2TDqKB6i9Qo0BYMbK24C2Lrwjaxj0PhLqYImRQqlEKr0UFQa/Hn1wDKiR7yDvXuhCjgDVyCyzCwPFtoj1NdWV3GNAZ2SMNGr+BJMplRp2WlVxmCN9rphd9F9+O8Yc4UUhz5Y3PuMH39D7h+vVPDl8llge8JzDqzqsC0FUK7KvencXQHPnzCnF3KdpJZnfvY43iWgIbZF5XbMAdYqhpI0+gwLwPJMA2lnYhNTdGYIqltfs2SLIu7J2xq8LyzKVQlRLPIqILsBiAo3NaqALGvIgX1mHEHjF7xfYnp7h09/P2pJxfIibjNDJNUxI2u6Haui9W7O50zwLKyBLLgKpsUjsgI2GxCg8uuNQ4r5DKLFGkS+yihRfOgKs+uLNYZpcLrdcjD1h6wqwKV3WGIw+ETiyF4F+VvgMsOdkzRW4cwylXHJXCIhRvIkqSPO/Q4CMfTPG+K5XS8EoE1jS8QAfYjk9+Ff7RHpjwHtlwhcrMDGCIpdTIlljGFrwlz7fO+VjzbnijiLrquzLq62VbgE+l236K+/wCo1N80dvlgv1YBeHTBZEY7qTR/ZYFG+FMT8MFcMrBQGViwFEjTRra7JHPn8T5Y0QSBoIKxZcJeQWhXJU1UQxVhYBFcjRIIOxB0j5bVi5wLtHLkZdZXVG20oU0jgDZvEfq5B0JOkjwlhsVyGlfl9WtmhZLE/Dw7/E4eSBwCziZh5Kjf4Y1sj0NjHR8zCO65xY8jTfJb/wCU7PRZl8tNl3EtxyK4WtS+JSgdTuh3kFNW4wPZ/ibmCCLMOEWGOSJdJt2RmBC+lKip4bO12MUJHzLVFBl5IxyBaPQB7tYCKPeT88bHBeycat3uadZX+5ZKjy1M271vtsPQ4xufp3WxmM0vLu/yWfw/J5jN7wr3ETc5n3Z/Ir1b3g/2hywX8F4JFlVqNbY+1I27t52eg9Bti936/eGOZc0iqWJJA+6Cx+CqCTjG98j9qTFjI2dQpqxVz3EEi2YlmNaUQanYnkAo8zsLq7xm5jOZiVgkMci2aAVbkb4nwoPXfztawddj+yC5YCWUBpzZvciO+YUnctXNzud+Q2wRQlx3RLMGjZcdm+z7sFnzahTsyQXqCHmpkbk8g50PCp+8QGx32o4qGngyCUTK6d91qK7KH1cKw/ZDeYxucc4iMvA8pUtpGyjcsx2UbcgSRv0FnHmnZZy2fSfMtRBkld3BRS5TuwLPpJQHkldMaydFNaFjAL7c48l6uBhyMUfz3lv08X76/wCeEeN5b9PF++v+eOi4oD/KRltOaSTpJFQ98TeL8JU+RwKsT059Pf0we/lCzUEuXVkljZo5FNKwJ0taNtfIagx/ZwBKeo5en+eO8Z2pev4NKJMbR1FhXcvGrRKtBkKKKO4K6RQ+WIOFZuXIOwCNmMq51MntOh5agOpra+tCyCNRgyspiJFFozvQ5oSbNDqh51zBurBoW/p8fm3Oh9XLz8vY54xT44e0seLBXz/Iwc3h07vKSO9WCPerna7jsWcihgykqya31vX82kY5SKd0Op1Ok0SUrEOWiWNAq7Ko5/iWJ8ybJPqccfSOZCNQ2Z2pQD0ViTq1G9l0ljewOOfpIsWSCPtOjCiP0aONO1A621HqAmMuNjsxo/Cj3/nVZsl0mS7W8aR8/kFlPAEJMjCND7F0WdR4V7uOxYKqviYqtnYnEimUjTFGyIRTHYFx/wCpI+lmX9VAE39k88aSyxglhu55kAs5J823Y+9j7zh+7Z/b2X7mxv8AbI2P7I28y2OngNJspp/qKdsbWBopuw1b/wDnaz77WfDwp9iZO7qiO7u1INghzQFV93FqLhqBSjVImouFdQTqKolknY0E2oCtbc8XHcAFmIAHMk0B7ycYvEO0KKKi8bfeIIUeu+7fDb1xoihs0wJZPxTOyyS957dh9Fo8Q4gkK6nO59lR7R9w6D15DFfsJG+c4nC7+zDqlIHsqFFIt+ZdkNnc6T5UBVjJK/2pJHIUACyxPJQB+AG2Pd+wXZkZHLhWA76SmmYef2UB+6oNepJPXG50TYWb7uP0U4MHm1duqJQMKsPhYy0nCasKsPh8FIWXxjjkeXIUhmkItUWrq61Emgq31J91nbAtxDjE0+zP3afciJF/tS7MfgE9bxT/ACooGnhDKDUb0SAebDl+7gRUVyJX9klf8JGMORkEO0hMcbGa5oeUWxqFAAAAHIAUB8BiDP5KOZDHKgdT0P8AeCNwfUb4wIs7KvKQn0fxj5nxfji/BxwfziEeZTxD317XwAOMwdvYK0lh5UgztB2Mlh1PDcsfUfbA66lHtftKL9NsUst2hcKAyKaFatfOutaT/f58sepZbNpJ7Dqa5gHce8cx8cV5eDZdpO+aGMyfeIvcciRyLfrEWPPGpuRtTgsroN/KiX8luUj+hR5nQolm1Fm5mg7KqhvugAbe88zgzrGJ2O/4Vf6yf/8APJjUzWdjjFySIg83YKPmTjc3cLAeanIwCds+0WcyXeZjXEYUI0xJDLKzIoUyd7Ovhhc6jpsFdhd2aO9WB/P9j8pNK0zq9sVaRFkdY5WStDSQq2hyKHMdBd4lQqWY7bCN8wsmVzCrlkWSR7ia1fX3OlVk1EuYyAK2JF1jS4Rx4zNNE0MkU0IQtE5QkrICYyGRitHSw57FTibNdn8vKZzImr6RGkcwJNMia9Aq9q7xtxv8sNwngEOWEndmQtJWuSSR5JG0jSo7xyTSjkP4k4ELCyn5QsvJKYQkneILlW47iChzMXAflGY9Jq7LrV3jQ7J9ros+WWNWQqiSUxja0kvTvGzAMNJtTuNvPEeW7JZEMoRfFHor6xifqlkiNi97Ezhr56t+mNHgnAYsoCITJRCqBJK8gVUFIqh2OkC+nxwIWLku3+WmYIgZpNOaZkBj1J9GbSQ1sANfNSTVcyMdcI7dRTsqCNwzTrBs0bqGaB8wra0YgjShBrri8/Y/KGMRFCUC5hQNbcs0S0+99SdvLpiL/wAFZXnc+rWkmsTyh9aRtCrBw1jwMVobVgQp+z3aiPNsiojrry0WZGqvYlaRVXYnxDuzfTcY38YXZ/stl8kS0AksokX1kjyVGhYoi62OlQWbYeeNy8CExGPNPyi8OjinikjUKZVkMgXYMUMdNX3qcgnrtfIY9Nx57+VEjvMtZC+Gbc71vDyUeJj5Kos+gsiQ7TuVt4dJ4eS1xOyCSeXmdgBuSegAG5PoMR8UkTLgd6GeXUNMMbaSrVzlmU+DYm0S2ogEreLa5nSCIgUsUZCfrWB5gMu0S/qpvytjgY42frAo2CoKHQama6H9kfLFo2STuAd5W/U/0+/uTnjOVM3DdJWlvIA8zffsPYrUfaSQUWSNqsLptFQHekTcD1PM9ScU85xWSR1kJ0lPY09CeZ3u75H0287pYesMmYcLOTV84dIXO1Hmtb/xJP5RfuN/uYaTtDOfuL+yhv5sxH4YyqwjifRYuypY7D5KTMTvIdTszHoWN17hyHwxJw7IS5iRYYUMkjclXy8yeSr6nbEnBViOYhGYJEPeKJaJHhJrcjcCyLII2vH0XwrhMGXXRBEkS8yEUCz5k8yfU45zTCHytC24+P4o1Eoa7Cdh0yQ72SpMwwosPZQHmsd/i3M+g2wZAYcYfC5zi42U1a0NFBc1hVjrCxCsuaw9Y6wsCF53+VGPx5d+mmZfjcRH/uwEjB/+VIfVwH/1GHxKE/3KcAGFWYPxE4wj+EnwxGHwsZVqXDxg1YBrkfL3HpieLMyL7Mj/ABOr/HeIzhsSHEclBaCvWOwblslGxqy0xNbC++kuhgT7cQTLnJZESZpO4h+h6IFmR5leTXHI7I2hN1J8SbMTdgUQ9kOIR5fhscszhEDSAsfNp3VRt1JIHxxfl7XZJBbTqvi0bhgQ40nQRVhvGux56hh431QkD/WKHk47nEmnhMMkgbMOqMFlBjj7oESK3dd2YwwP273+GMGTiXEgIjea1fR+HNpEcltI1fShp7ooWrmHZQPTHocfafKNIsInTW+kKt0SWXWq7ig5XcKd66Y5y/azJOWC5mM6Vd2N0AiGpG1GhS9fLriyqgjP9oM4jSoBnLX86KNOXmYai6/QdLLGVIADUQa88TTZ3ibZnSnfLCmayBZil95FImXWWNdvYBMzu3SgPOi9O12SKGQZhNKsqHnYZxaKVqxqG4236Y7j7T5MyrCJ07x9IVeW7rrVbIoMV3CncjpgQhDsi+dbORPNG6RuM2j6oqaUxuO6llkA5aX0ID0Qne8X8xms1+dPoKyOImIzevbwwiMxtBfrOFb3MR0xv/8AirJlpI+/TVGJS438Ih/lSTX2euOIs5kYpndTEs0pgDsBTOZrXLhmqzq0kAemBCD+IzcXhVomLOY8tCDJDrfvP/MhZpaMXhm7qzpXWQOV7Yky2b4ke47tndSM8blSVRoUR9zrYxqxYEvoJUah54MT2nymnX38en6ze9j3JAlrbfSWA+IrFbtJ2l+inLqsYkOYLhdUiwgaE7yyzjqBgQgl+IcVKKE+kCoeHSSO0ZJLMQs8aigRIxfU/PSIzyvBD2YzWcbOyrmO+EWvNdx4SFIScqBIdIrwGPu96I1Hc40Mh21yzZdMxMe4DmUAMde0LFZHDJYaMUDr5UR54vt2lyglEBnQSHTS31ZdajV7Oor4gLsjfAhWOHvmDJKJlhWMEdyY3ZmZd77xWUBT7PInrgW/KFkzLNlVBCipgxIur7ojaxzK1z6jGnxHtrlky8s8Ld+Y4xLoWwWQsFDKzCitnmNscdr6O5oMsEsiAmreKTLyKvxKge44g3Wy6QyGN4c3ohE9mBW0zX6qCPkKP44E+2fBWgaOQurK9pspUhh41BtmuxrP9k88emD05Yzs1kIc2mYilJBCiOIgHwyELKX+ZiHwYdTjLi5UglBcdhzTPiLnzY7mEk2vIcK8ECdjc0yLIndMGUGtRVgSNwQy1YO3tdMV5Oy2dH/05PueI/8Acx6BubAfzBePdw/Jb+QrHw1418v2azLMFKLHqJCmVwAzAspVSgbxeE7HmNxe9bGU7Ayn+VmjT0QM/wCLaK+RxV+dAzm5Wj4bkv5NQhX/AMOPdfyU56abIK024VmSJySS8aUATfk2pb6hAcDHDOx2Wh3YGZvOWio90Y8P71nBz2PfwSp9yZx++Em/7p/HGCXNZO7S0cuqZxcPkxm6nnn0RDhYWFjmuiWFhYWBCWFhYWBCDvymw3lkb7kyn5pIn97jHm2PVfyhx3kJf1TE3wWVCx+V48qwtzR5wU0wD5CPanwsLCxiW5LDHD4Y4EI14JlEz3DDkVmEcivqaxqK6cx3yHQGUlWAAsEczvY21Mv2OZYXiacEvmocySsbBQYXibQqvIzeLueZc1q5dMeaFBsSBY3B6g+YPTCzGZk8NSSi2Ufyj9LJHPyBwwjzBQBCWyYRskFenT9kGadm7+su+ZjzbRd2NffR6KqbVshMakjTfMXRxi8L7BSzZZIs5KVVYs1GkaooaM5hzbNKGIelogUOe94Ee/f9JJ/zH/zwu/f9JJ/zH/zxb05vZR6A/uF6JF2QlaQZifMB5u8yzkpF3a6MsXKIE1sbJlYlrPShhZ7sfI0sjpOO6edM2YTH4jmIlQJ9dq2jLRISNN7Hejjzrv3/AEkn/Mf/ADw/fv8ApJP+Y/8Ang9Ob2R6A7uEVx9hM7UQfMxMCmcSWoSpX6apeVwxlIciYJQpRV+mLs/5OEp1jmaIOcmTpUlh9FLklWL7F+85/ZrrgG79/wBJJ/zH/wA8Os0hNd5J/wAx/wDPB6a3sVBwHDqEcz/k7Uqixy92IpMzJDpj2jeV45IfCGAIjMQ2OzemNftR2ckzZy7rLGjwM7fWQ98jF4zGbjLrXMkbnFXsl2Z0IZMwXd3A8DuxCKOQomtZuyfcOm5B+ZoP0Y/H/PGxpsWsThRpCE/5PnaAZcZohT9J7wd1UZ+kVvHCsgVNFeEHUPE2xJxo5PsrPDITHmgsbmN5IzCGLSRwLBs5baJhGhK1q22YXje/MsH6Mfj/AJ4izPAoWUgJpPQgmx+OJUIayPYDuY2RZtRbLCBi6FlvvDIWEeulTfSI1oAAb4btZmlmnWCJtTiKVJCu/diRorJI2DBUYgeZTzxR7Tdi55KMcrqACCqlijAm7ZQwN8h9oemAXMdjcwhoQxt0tGQV7+80EfAYoacKJpbIIGO3LwPZujPjXaGHLAiw8nSNCLH7R+yPfv5A4rdls/JOJpnVUVnGkLZ3CBX3PP2VFgAWG2xh5rsc6QoIgry2S9NpUDTsqg0KvrzJPQbAv4dlBDEkQ30KBfmebH4mz8cZ9DGt23K1TPY5oAT8OGnvE+7IWHukqQ/9buPhibPZoRRvK3JFZiPPSLr3nl8cRwfy0nl3cXvvXPf4BfkcQdoYVeBke9BaLXRqkEqFzY5AAEk+QOMrmgyUukb/AMK0/C+7lyyAESoUUMehYAatQ5q17+YOK/BuI6gVLh172SOOTnemRgiOfvldBDcnDDrzGc52LmWxHIkinmHtG25WKKsR52PcMPwbgmbilAMdRsQswZ4yjR9bUMSSBZBqwa6E41eAyj5lBc2tTXCx07o+xf7KzBZp4z9oRyj127pgPd3afvjGBDK0bCNyWRjUbk2QTyjkPU/dfryPiotanR9njfu5Uso9aqsUVZbGpDta2OQNggEZ4j4T91WUeNH5eaPbw+Ajs32vdpZMvmtIdACGjBo0EEikb7q7gahzvkKwX5fNo+6sD7v8sMg4FKFYwsNeHxKEsLCwsCFndosn32Wnh6vFIo95UgfjWPFI2sA+YB+YvHvT48U43lRFmZ4l5LI1egbxhfcA4HwxhzW+UOW/Ad5i1U8NWHwsLkzSw1YfCwITYhmHiT9on5I4/wDcMT4gc/WIP1XPyKD/ANxxLeahymwsLD4hSmwsPhrwISrBz2H7MmxmZhtziU9T0kYH/pHx8sZ/YLgK5hmnkIKRvpCfecANbfqjUNup57Cj6eBhjjY9edyWZWTfkb8Uhhxh8LG5YEsNWHwsCE1Y4eIHmAfeLxJhYEKm/DYjzjX4Cv7sYnaR8vlYjIUF9LNb7ADcgWSQAPM4JJOWPM+1XZWdQJjMZ9IJZp5DfLcpCI9CX5AgYo4bKkkr2C2i/ZakedMsmudgHc2aslm6Ii8yqjYegs1ZwKca4q+atADobwpFyEjMSg1sNm8XhoEqpBuyLxS4VGs0ohj8BPNqApRudNdauulnBg/B/r4pQQI4kCLGByKiQLXSgJB8VGMwjDTZ5qHS5OWzSAWNsbXue+604UKqqk2QACfMgUT8cd4QGERgTEKpxYfUS/sNX7QBKkHoQwBB8wMWM9mhEjSPyUE+89APUmgPUjA/2i4vROWQeKlLswsaTvpABs6qonagTW9EZXEuJyT7yUAu4VQauq1GySWqx6X7yauj1UsU/FocXU27f0CXA80UzEckgrve8Qnoe8k9oH+tj01zGoeYwcqxBsEg+Y2OMjs7llOXgZlUsAzoSLK96S+xPI0wBryxrYuTvsumLEY46J57/Pc/VEPBOJlz3b7mrB8/MH1xuDGJwHh+kCUmyw2A6A/xxtAY0Mut1V9XsnwsLCxdVX//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5" name="AutoShape 9" descr="https://vsedlyaprazdnika.ru/wp-content/uploads/2019/05/krasivye-kartinki-den-filologa-3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AutoShape 11" descr="https://vsedlyaprazdnika.ru/wp-content/uploads/2019/05/krasivye-kartinki-den-filologa-3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67" name="Picture 12" descr="krasivye-kartinki-den-filolog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395288"/>
            <a:ext cx="10853737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9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621963" y="4905375"/>
            <a:ext cx="439737" cy="577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0226675" y="6354763"/>
            <a:ext cx="1385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 action="ppaction://hlinkfile"/>
              </a:rPr>
              <a:t>ЕРАЛАШ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0" y="844550"/>
            <a:ext cx="12192000" cy="60134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3500" b="1" smtClean="0">
                <a:solidFill>
                  <a:srgbClr val="FFFFFF"/>
                </a:solidFill>
                <a:latin typeface="Constantia" pitchFamily="18" charset="0"/>
                <a:ea typeface="Aharoni"/>
                <a:cs typeface="Aharoni"/>
              </a:rPr>
              <a:t>Международный день родного языка, провозглашенный Генеральной конференцией ЮНЕСКО 17 ноября 1999 года, отмечается с 2000 года ежегодно 21 февраля .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sz="3500" b="1" smtClean="0">
                <a:solidFill>
                  <a:srgbClr val="FFFFFF"/>
                </a:solidFill>
                <a:latin typeface="Constantia" pitchFamily="18" charset="0"/>
                <a:ea typeface="Aharoni"/>
                <a:cs typeface="Aharoni"/>
              </a:rPr>
              <a:t> </a:t>
            </a:r>
            <a:r>
              <a:rPr lang="ru-RU" sz="3500" b="1" smtClean="0">
                <a:latin typeface="Constantia" pitchFamily="18" charset="0"/>
              </a:rPr>
              <a:t>Эта дата была выбрана в знак памяти событий 21 февраля 1952 г., когда в Дакке, столице нынешней Бангладеш, от пуль полицейских погибли студенты - участники демонстрации в защиту своего родного языка бенгали, который они требовали признать одним из государственных языков страны.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sz="3500" b="1" smtClean="0">
                <a:latin typeface="Constantia" pitchFamily="18" charset="0"/>
              </a:rPr>
              <a:t>По мнению специалистов, родной язык находится под угрозой исчезновения, если в том или ином сообществе его перестают изучать более 30% детей.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endParaRPr lang="ru-RU" sz="3100" b="1" smtClean="0">
              <a:solidFill>
                <a:srgbClr val="FFFFFF"/>
              </a:solidFill>
              <a:latin typeface="Constantia" pitchFamily="18" charset="0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75" y="4211638"/>
            <a:ext cx="342265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504825" y="46038"/>
            <a:ext cx="9404350" cy="1400175"/>
          </a:xfrm>
        </p:spPr>
        <p:txBody>
          <a:bodyPr/>
          <a:lstStyle/>
          <a:p>
            <a:pPr eaLnBrk="1" hangingPunct="1"/>
            <a:r>
              <a:rPr lang="ru-RU" sz="3000" b="1" smtClean="0"/>
              <a:t>В начале 19 века русский язык активно культивировал многие иностранные слова. В начале 21 века придется его возрождать. </a:t>
            </a:r>
            <a:br>
              <a:rPr lang="ru-RU" sz="3000" b="1" smtClean="0"/>
            </a:br>
            <a:r>
              <a:rPr lang="ru-RU" sz="3000" b="1" smtClean="0"/>
              <a:t/>
            </a:r>
            <a:br>
              <a:rPr lang="ru-RU" sz="3000" b="1" smtClean="0"/>
            </a:br>
            <a:r>
              <a:rPr lang="ru-RU" sz="3000" b="1" smtClean="0"/>
              <a:t>Что же случилось с нашим языком  за два века? </a:t>
            </a:r>
            <a:br>
              <a:rPr lang="ru-RU" sz="3000" b="1" smtClean="0"/>
            </a:br>
            <a:r>
              <a:rPr lang="ru-RU" sz="3000" b="1" smtClean="0"/>
              <a:t>Во первых, у многих  слов появилось другое значение. </a:t>
            </a:r>
            <a:br>
              <a:rPr lang="ru-RU" sz="3000" b="1" smtClean="0"/>
            </a:br>
            <a:r>
              <a:rPr lang="ru-RU" sz="3000" b="1" smtClean="0"/>
              <a:t>1) Бабки прежде были старые, ворчливые, стали – новые, зеленые, хрустящие. </a:t>
            </a:r>
            <a:br>
              <a:rPr lang="ru-RU" sz="3000" b="1" smtClean="0"/>
            </a:br>
            <a:r>
              <a:rPr lang="ru-RU" sz="3000" b="1" smtClean="0"/>
              <a:t>2) Раньше под словом «тачка» подразумевалась безобидная тележка </a:t>
            </a:r>
            <a:br>
              <a:rPr lang="ru-RU" sz="3000" b="1" smtClean="0"/>
            </a:br>
            <a:r>
              <a:rPr lang="ru-RU" sz="3000" b="1" smtClean="0"/>
              <a:t>для перевозки груза. </a:t>
            </a:r>
            <a:br>
              <a:rPr lang="ru-RU" sz="3000" b="1" smtClean="0"/>
            </a:br>
            <a:r>
              <a:rPr lang="ru-RU" sz="3000" b="1" smtClean="0"/>
              <a:t>Теперь «тачкой» называют машину.</a:t>
            </a:r>
            <a:br>
              <a:rPr lang="ru-RU" sz="3000" b="1" smtClean="0"/>
            </a:br>
            <a:endParaRPr lang="ru-RU" sz="3000" smtClean="0"/>
          </a:p>
        </p:txBody>
      </p:sp>
      <p:sp>
        <p:nvSpPr>
          <p:cNvPr id="41987" name="AutoShape 7" descr="https://clipart-best.com/img/ferrari/ferrari-clip-art-41.png"/>
          <p:cNvSpPr>
            <a:spLocks noChangeAspect="1" noChangeArrowheads="1"/>
          </p:cNvSpPr>
          <p:nvPr/>
        </p:nvSpPr>
        <p:spPr bwMode="auto">
          <a:xfrm>
            <a:off x="155575" y="46038"/>
            <a:ext cx="9753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AutoShape 9" descr="https://clipart-best.com/img/ferrari/ferrari-clip-art-41.png"/>
          <p:cNvSpPr>
            <a:spLocks noChangeAspect="1" noChangeArrowheads="1"/>
          </p:cNvSpPr>
          <p:nvPr/>
        </p:nvSpPr>
        <p:spPr bwMode="auto">
          <a:xfrm>
            <a:off x="155575" y="46038"/>
            <a:ext cx="9753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11" descr="https://clipart-best.com/img/ferrari/ferrari-clip-art-41.png"/>
          <p:cNvSpPr>
            <a:spLocks noChangeAspect="1" noChangeArrowheads="1"/>
          </p:cNvSpPr>
          <p:nvPr/>
        </p:nvSpPr>
        <p:spPr bwMode="auto">
          <a:xfrm>
            <a:off x="1219200" y="1019175"/>
            <a:ext cx="9753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idx="1"/>
          </p:nvPr>
        </p:nvSpPr>
        <p:spPr>
          <a:xfrm>
            <a:off x="1158875" y="898525"/>
            <a:ext cx="8947150" cy="4195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smtClean="0"/>
              <a:t>Многие слова употребляются в сокращенном виде.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Из «материала» наши предки строили многоэтажные слова.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Сегодня от этого слова осталось три буквы МАТ. Зато теперь строить ничего не надо. Он сам по себе и трехэтажный, и десятиэтажный. А так бичует сквернословие поэт Эдуард Асадов.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О скверном и святом </a:t>
            </a:r>
          </a:p>
        </p:txBody>
      </p:sp>
      <p:sp>
        <p:nvSpPr>
          <p:cNvPr id="44034" name="Rectangle 3"/>
          <p:cNvSpPr>
            <a:spLocks noGrp="1"/>
          </p:cNvSpPr>
          <p:nvPr>
            <p:ph sz="half" idx="1"/>
          </p:nvPr>
        </p:nvSpPr>
        <p:spPr>
          <a:xfrm>
            <a:off x="249238" y="1265238"/>
            <a:ext cx="5954712" cy="5495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Что в сердце нашем самое святое?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Навряд ли надо думать и гадать.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Есть в мире самое простое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И самое возвышенное – Мать!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Так почему ж большое слово это,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Пусть не сегодня, а давным -давно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Но в первый раз ведь было кем-то, где-то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В кощунственную брань обращено?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Тот пращур был и темный, и дурной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И вряд ли даже ведал, что творил,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Когда однажды взял и пригвоздил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Родное слово к брани площадной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И ведь пошло же, не осело пылью,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А поднялось как темная река.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44035" name="Rectangle 4"/>
          <p:cNvSpPr>
            <a:spLocks noGrp="1"/>
          </p:cNvSpPr>
          <p:nvPr>
            <p:ph sz="half" idx="2"/>
          </p:nvPr>
        </p:nvSpPr>
        <p:spPr>
          <a:xfrm>
            <a:off x="6203950" y="1182688"/>
            <a:ext cx="5302250" cy="528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Нашлись другие. Взяли, подхватили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И понесли сквозь годы и века…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Пусть иногда кому-то очень хочется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Хлестнуть врага словами, как бичом,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И резкость на язык не просто просится,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Но только мать тут вовсе не причем?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Пусть жизнь сложна, пускай порой сурова.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И все же трудно попросту понять,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Что слово «мат» идет от слова «мать»,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Сквернейшее от самого святого!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Неужто вправду за свою любовь ,за то что родила нас и растила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 скверном и святом</a:t>
            </a:r>
          </a:p>
        </p:txBody>
      </p:sp>
      <p:sp>
        <p:nvSpPr>
          <p:cNvPr id="45058" name="Rectangle 3"/>
          <p:cNvSpPr>
            <a:spLocks noGrp="1"/>
          </p:cNvSpPr>
          <p:nvPr>
            <p:ph sz="half" idx="1"/>
          </p:nvPr>
        </p:nvSpPr>
        <p:spPr>
          <a:xfrm>
            <a:off x="646113" y="1152525"/>
            <a:ext cx="5437187" cy="4722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300" smtClean="0"/>
              <a:t>Мать лучшего уже не заслужила,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Чем этот шлейф из непристойных слов?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Ну как позволить, чтобы год за го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дом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Там оскорблялось пламя их сердец?!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И сквернословам всяческого рода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 пора сказать сурово наконец.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Бранитесь или ссорьтесь, как хотите, </a:t>
            </a:r>
          </a:p>
          <a:p>
            <a:pPr eaLnBrk="1" hangingPunct="1">
              <a:buFont typeface="Arial" charset="0"/>
              <a:buNone/>
            </a:pPr>
            <a:r>
              <a:rPr lang="ru-RU" sz="2300" smtClean="0"/>
              <a:t>Но не теряйте звания людей.</a:t>
            </a:r>
          </a:p>
          <a:p>
            <a:pPr eaLnBrk="1" hangingPunct="1"/>
            <a:endParaRPr lang="ru-RU" sz="2300" smtClean="0"/>
          </a:p>
        </p:txBody>
      </p:sp>
      <p:sp>
        <p:nvSpPr>
          <p:cNvPr id="45059" name="Rectangle 4"/>
          <p:cNvSpPr>
            <a:spLocks noGrp="1"/>
          </p:cNvSpPr>
          <p:nvPr>
            <p:ph sz="half" idx="2"/>
          </p:nvPr>
        </p:nvSpPr>
        <p:spPr>
          <a:xfrm>
            <a:off x="6203950" y="2193925"/>
            <a:ext cx="5554663" cy="4383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Не трогайте , не смейте , не грязните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Ни имени, ни чести матерей .</a:t>
            </a:r>
          </a:p>
          <a:p>
            <a:pPr eaLnBrk="1" hangingPunct="1"/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    </a:t>
            </a:r>
            <a:r>
              <a:rPr lang="ru-RU" sz="2400" i="1" smtClean="0"/>
              <a:t>(Эдуард Асадов)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>
            <a:off x="2155825" y="2746375"/>
            <a:ext cx="8947150" cy="4194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5" descr="https://im0-tub-ru.yandex.net/i?id=6596ed14df192b02f753f83d0798fe03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0"/>
            <a:ext cx="91122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365125" y="239713"/>
            <a:ext cx="11466513" cy="60864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onstantia" pitchFamily="18" charset="0"/>
              </a:rPr>
              <a:t>Согласно атласу языков мира, находящихся под угрозой исчезновения, подготовленном ЮНЕСКО в 2009 г., за период жизни последних трех поколений людей из 6000 существующих в мире языков уже исчезли более 200 языков, 538 находятся в критическом положении, 502 языкам угрожает серьезная опасность, 651 находятся в опасности и 607 - в состоянии неустойчивости.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onstantia" pitchFamily="18" charset="0"/>
              </a:rPr>
              <a:t>В России 136 языков находятся в опасности, и 20 уже признаны мертвыми.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onstantia" pitchFamily="18" charset="0"/>
              </a:rPr>
              <a:t>Помимо 20 исчезнувших языков (например, </a:t>
            </a:r>
            <a:r>
              <a:rPr lang="ru-RU" sz="2800" dirty="0" err="1" smtClean="0">
                <a:latin typeface="Constantia" pitchFamily="18" charset="0"/>
              </a:rPr>
              <a:t>айнского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югского</a:t>
            </a:r>
            <a:r>
              <a:rPr lang="ru-RU" sz="2800" dirty="0" smtClean="0">
                <a:latin typeface="Constantia" pitchFamily="18" charset="0"/>
              </a:rPr>
              <a:t>) в России еще 22 языка считаются находящимися в критическом состоянии (алеутский, </a:t>
            </a:r>
            <a:r>
              <a:rPr lang="ru-RU" sz="2800" dirty="0" err="1" smtClean="0">
                <a:latin typeface="Constantia" pitchFamily="18" charset="0"/>
              </a:rPr>
              <a:t>терско-саамский</a:t>
            </a:r>
            <a:r>
              <a:rPr lang="ru-RU" sz="2800" dirty="0" smtClean="0">
                <a:latin typeface="Constantia" pitchFamily="18" charset="0"/>
              </a:rPr>
              <a:t>, ительменский), 29 - в серьезной опасности (нивхский, чукотский, карельский). Под угрозой исчезновения оказались 49 языков, в том числе, калмыцкий и удмуртский. Опасение вызывает положение 20 языков, в числе которых оказались чеченский, якутский и тувинский.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4"/>
          <p:cNvSpPr>
            <a:spLocks noGrp="1"/>
          </p:cNvSpPr>
          <p:nvPr>
            <p:ph sz="half" idx="4294967295"/>
          </p:nvPr>
        </p:nvSpPr>
        <p:spPr>
          <a:xfrm>
            <a:off x="0" y="1209675"/>
            <a:ext cx="6005513" cy="5648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smtClean="0">
                <a:ea typeface="Aharoni"/>
                <a:cs typeface="Aharoni"/>
              </a:rPr>
              <a:t>Атлас языков – систематизированное собрание карт, показывающих распространение отдельных языков и их диалектов, объединенных общей территорией, общей генетической или ареальной принадлежностью или иной общей характеристикой</a:t>
            </a:r>
            <a:r>
              <a:rPr lang="ru-RU" sz="2800" b="1" smtClean="0">
                <a:ea typeface="Aharoni"/>
                <a:cs typeface="Aharoni"/>
              </a:rPr>
              <a:t>. </a:t>
            </a:r>
          </a:p>
        </p:txBody>
      </p:sp>
      <p:pic>
        <p:nvPicPr>
          <p:cNvPr id="23554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83325" y="355600"/>
            <a:ext cx="3978275" cy="592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685800" y="2193925"/>
            <a:ext cx="5470525" cy="40243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smtClean="0"/>
              <a:t>Признание и уважение всех языков является ключом к сохранению мира. Каждый язык самобытен. Он имеет собственные выражения, которые отражают менталитет и обычаи народа. Подобно нашему имени мы обретаем родной язык от нашей матери в детстве. Он формирует наше сознание, пропитывает заложенной в нем культурой. 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24579" name="Объект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2193925"/>
            <a:ext cx="41243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2524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220663"/>
            <a:ext cx="11552238" cy="631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000" dirty="0" smtClean="0"/>
              <a:t>В русском языке отразилась богатая и славная история русского народа: в нём оставили свой след и устное творчество, и великий труд русских писателей, и созидательный труд всего русского народа.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3000" b="1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000" dirty="0" smtClean="0"/>
              <a:t> «Русский язык - один из богатейших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dirty="0" smtClean="0"/>
              <a:t>языков в мире, в этом нет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dirty="0" smtClean="0"/>
              <a:t>никакого сомнения» -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000" dirty="0" smtClean="0"/>
              <a:t>писал Белинский.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000" dirty="0" smtClean="0"/>
              <a:t>А современник </a:t>
            </a:r>
            <a:r>
              <a:rPr lang="ru-RU" sz="3000" dirty="0" err="1" smtClean="0"/>
              <a:t>А.С.Пушкина</a:t>
            </a:r>
            <a:r>
              <a:rPr lang="ru-RU" sz="3000" dirty="0" smtClean="0"/>
              <a:t> русский поэт </a:t>
            </a:r>
            <a:r>
              <a:rPr lang="ru-RU" sz="3000" dirty="0" err="1" smtClean="0"/>
              <a:t>П.А.Вяземский</a:t>
            </a:r>
            <a:r>
              <a:rPr lang="ru-RU" sz="3000" dirty="0" smtClean="0"/>
              <a:t> сказал: «Язык есть исповедь народа, В нём слышится его природа. Его душа и быт родной...»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Янв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19663"/>
            <a:ext cx="1219200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Январь в Древней Руси назывался "</a:t>
            </a:r>
            <a:r>
              <a:rPr lang="ru-RU" sz="2400" i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сечень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",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потому что уже в январе люди начинали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готовиться к весенним полевым работам: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вырубали,  или "секли", деревья на участке леса,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выбранном под будущую пашню.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6786" y="444137"/>
            <a:ext cx="3482934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ЯНВАРЬ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Февр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0"/>
            <a:ext cx="1175543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919663"/>
            <a:ext cx="12192000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Verdana" pitchFamily="34" charset="0"/>
                <a:cs typeface="Arial" charset="0"/>
              </a:rPr>
              <a:t>Срубленные деревья оставляли сохнуть </a:t>
            </a:r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на месте около месяца, поэтому февраль носил </a:t>
            </a:r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название «сухий» или «сухой». Звали его также </a:t>
            </a:r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и «лютым» - ведь морозы в эту пору года</a:t>
            </a:r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на нашей земле стоят лютые.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7003" y="2207623"/>
            <a:ext cx="3554818" cy="7078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ФЕВРАЛЬ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М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76992" y="548639"/>
            <a:ext cx="212574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МАРТ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5092700"/>
            <a:ext cx="12192000" cy="1570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В марте подсохшие за февраль деревья 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сжигали на том месте, где они были срублены,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и полученной золой удобряли землю: </a:t>
            </a:r>
          </a:p>
          <a:p>
            <a:pPr indent="396875" algn="ctr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месяц март получил имя "</a:t>
            </a:r>
            <a:r>
              <a:rPr lang="ru-RU" sz="2400" i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березозол</a:t>
            </a:r>
            <a:r>
              <a:rPr lang="ru-RU" sz="24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".</a:t>
            </a:r>
            <a:endParaRPr lang="ru-RU" sz="24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</TotalTime>
  <Words>847</Words>
  <Application>Microsoft Office PowerPoint</Application>
  <PresentationFormat>Произвольный</PresentationFormat>
  <Paragraphs>100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Century Gothic</vt:lpstr>
      <vt:lpstr>Wingdings 3</vt:lpstr>
      <vt:lpstr>Calibri</vt:lpstr>
      <vt:lpstr>Segoe UI Semibold</vt:lpstr>
      <vt:lpstr>KaiTi</vt:lpstr>
      <vt:lpstr>Aharoni</vt:lpstr>
      <vt:lpstr>Constantia</vt:lpstr>
      <vt:lpstr>Verdana</vt:lpstr>
      <vt:lpstr>Times New Roman</vt:lpstr>
      <vt:lpstr>HGHeiseiKakugothictaiW9</vt:lpstr>
      <vt:lpstr>Comic Sans MS</vt:lpstr>
      <vt:lpstr>Wingdings</vt:lpstr>
      <vt:lpstr>Ион</vt:lpstr>
      <vt:lpstr>Ион</vt:lpstr>
      <vt:lpstr>Ион</vt:lpstr>
      <vt:lpstr>Ион</vt:lpstr>
      <vt:lpstr>Международный день родного языка.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Знаете ли Вы, что...</vt:lpstr>
      <vt:lpstr>Знаете ли Вы, что...</vt:lpstr>
      <vt:lpstr>Слайд 18</vt:lpstr>
      <vt:lpstr>Слайд 19</vt:lpstr>
      <vt:lpstr>В начале 19 века русский язык активно культивировал многие иностранные слова. В начале 21 века придется его возрождать.   Что же случилось с нашим языком  за два века?  Во первых, у многих  слов появилось другое значение.  1) Бабки прежде были старые, ворчливые, стали – новые, зеленые, хрустящие.  2) Раньше под словом «тачка» подразумевалась безобидная тележка  для перевозки груза.  Теперь «тачкой» называют машину. </vt:lpstr>
      <vt:lpstr>Слайд 21</vt:lpstr>
      <vt:lpstr>          О скверном и святом </vt:lpstr>
      <vt:lpstr>О скверном и святом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WiZaRd</cp:lastModifiedBy>
  <cp:revision>31</cp:revision>
  <dcterms:created xsi:type="dcterms:W3CDTF">2015-02-16T18:23:21Z</dcterms:created>
  <dcterms:modified xsi:type="dcterms:W3CDTF">2021-02-14T21:10:49Z</dcterms:modified>
</cp:coreProperties>
</file>